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13"/>
  </p:notesMasterIdLst>
  <p:sldIdLst>
    <p:sldId id="256" r:id="rId2"/>
    <p:sldId id="258" r:id="rId3"/>
    <p:sldId id="267" r:id="rId4"/>
    <p:sldId id="265" r:id="rId5"/>
    <p:sldId id="347" r:id="rId6"/>
    <p:sldId id="348" r:id="rId7"/>
    <p:sldId id="257" r:id="rId8"/>
    <p:sldId id="349" r:id="rId9"/>
    <p:sldId id="350" r:id="rId10"/>
    <p:sldId id="351" r:id="rId11"/>
    <p:sldId id="352" r:id="rId12"/>
    <p:sldId id="259" r:id="rId13"/>
    <p:sldId id="353" r:id="rId14"/>
    <p:sldId id="354" r:id="rId15"/>
    <p:sldId id="355" r:id="rId16"/>
    <p:sldId id="356" r:id="rId17"/>
    <p:sldId id="37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90" r:id="rId47"/>
    <p:sldId id="387" r:id="rId48"/>
    <p:sldId id="391" r:id="rId49"/>
    <p:sldId id="388" r:id="rId50"/>
    <p:sldId id="389" r:id="rId51"/>
    <p:sldId id="408" r:id="rId52"/>
    <p:sldId id="409" r:id="rId53"/>
    <p:sldId id="410" r:id="rId54"/>
    <p:sldId id="411" r:id="rId55"/>
    <p:sldId id="434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5" r:id="rId69"/>
    <p:sldId id="426" r:id="rId70"/>
    <p:sldId id="427" r:id="rId71"/>
    <p:sldId id="428" r:id="rId72"/>
    <p:sldId id="429" r:id="rId73"/>
    <p:sldId id="430" r:id="rId74"/>
    <p:sldId id="431" r:id="rId75"/>
    <p:sldId id="432" r:id="rId76"/>
    <p:sldId id="433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442" r:id="rId85"/>
    <p:sldId id="443" r:id="rId86"/>
    <p:sldId id="444" r:id="rId87"/>
    <p:sldId id="445" r:id="rId88"/>
    <p:sldId id="447" r:id="rId89"/>
    <p:sldId id="448" r:id="rId90"/>
    <p:sldId id="453" r:id="rId91"/>
    <p:sldId id="449" r:id="rId92"/>
    <p:sldId id="450" r:id="rId93"/>
    <p:sldId id="451" r:id="rId94"/>
    <p:sldId id="452" r:id="rId95"/>
    <p:sldId id="454" r:id="rId96"/>
    <p:sldId id="455" r:id="rId97"/>
    <p:sldId id="457" r:id="rId98"/>
    <p:sldId id="456" r:id="rId99"/>
    <p:sldId id="458" r:id="rId100"/>
    <p:sldId id="459" r:id="rId101"/>
    <p:sldId id="467" r:id="rId102"/>
    <p:sldId id="466" r:id="rId103"/>
    <p:sldId id="460" r:id="rId104"/>
    <p:sldId id="461" r:id="rId105"/>
    <p:sldId id="462" r:id="rId106"/>
    <p:sldId id="463" r:id="rId107"/>
    <p:sldId id="464" r:id="rId108"/>
    <p:sldId id="465" r:id="rId109"/>
    <p:sldId id="273" r:id="rId110"/>
    <p:sldId id="278" r:id="rId111"/>
    <p:sldId id="307" r:id="rId112"/>
  </p:sldIdLst>
  <p:sldSz cx="9144000" cy="5143500" type="screen16x9"/>
  <p:notesSz cx="6858000" cy="9144000"/>
  <p:embeddedFontLst>
    <p:embeddedFont>
      <p:font typeface="Montserrat" panose="020B0604020202020204" charset="0"/>
      <p:regular r:id="rId114"/>
      <p:bold r:id="rId115"/>
      <p:italic r:id="rId116"/>
      <p:boldItalic r:id="rId117"/>
    </p:embeddedFont>
    <p:embeddedFont>
      <p:font typeface="Lato" panose="020B0604020202020204" charset="0"/>
      <p:regular r:id="rId118"/>
      <p:bold r:id="rId119"/>
      <p:italic r:id="rId120"/>
      <p:boldItalic r:id="rId121"/>
    </p:embeddedFont>
    <p:embeddedFont>
      <p:font typeface="Cambria Math" panose="02040503050406030204" pitchFamily="18" charset="0"/>
      <p:regular r:id="rId122"/>
    </p:embeddedFont>
    <p:embeddedFont>
      <p:font typeface="Vidaloka" panose="020B0604020202020204" charset="0"/>
      <p:regular r:id="rId123"/>
    </p:embeddedFont>
    <p:embeddedFont>
      <p:font typeface="Consolas" panose="020B0609020204030204" pitchFamily="49" charset="0"/>
      <p:regular r:id="rId124"/>
      <p:bold r:id="rId125"/>
      <p:italic r:id="rId126"/>
      <p:boldItalic r:id="rId127"/>
    </p:embeddedFont>
    <p:embeddedFont>
      <p:font typeface="Merriweather Light" panose="020B0604020202020204" charset="0"/>
      <p:regular r:id="rId128"/>
      <p:bold r:id="rId129"/>
      <p:italic r:id="rId130"/>
      <p:boldItalic r:id="rId1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426B28-8646-44D9-9C52-A988CB586E4B}">
  <a:tblStyle styleId="{E3426B28-8646-44D9-9C52-A988CB586E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1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26" Type="http://schemas.openxmlformats.org/officeDocument/2006/relationships/font" Target="fonts/font13.fntdata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3.fntdata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12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130" Type="http://schemas.openxmlformats.org/officeDocument/2006/relationships/font" Target="fonts/font17.fntdata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637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598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6229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4219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51017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52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2885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1547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5578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5245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7458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6999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7a9a8b46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7a9a8b46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23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9822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2480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083f33e91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083f33e91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568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51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981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6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50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24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843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461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868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234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535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765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072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66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385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331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950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966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657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8223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329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97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852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24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456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388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506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19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831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1441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7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906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973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787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5821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999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9719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986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7548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852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489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352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919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849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255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389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9872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390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7863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9996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77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121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0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0244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37967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7962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6231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42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508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8281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3722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5119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1074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98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2200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36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4500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8952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687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77347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2841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566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2859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1836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414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0526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7385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0322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8261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7493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3389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6755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00230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3384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516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610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0915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20074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0500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8028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3612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6603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210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7578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2482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9694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23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1_Section header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38678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62806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79289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40142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683188" y="4948526"/>
            <a:ext cx="2460812" cy="174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N. V.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Ratnakishor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Gade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706" r:id="rId2"/>
    <p:sldLayoutId id="2147483650" r:id="rId3"/>
    <p:sldLayoutId id="2147483658" r:id="rId4"/>
    <p:sldLayoutId id="2147483659" r:id="rId5"/>
    <p:sldLayoutId id="2147483707" r:id="rId6"/>
    <p:sldLayoutId id="2147483660" r:id="rId7"/>
    <p:sldLayoutId id="2147483665" r:id="rId8"/>
    <p:sldLayoutId id="2147483709" r:id="rId9"/>
    <p:sldLayoutId id="2147483666" r:id="rId10"/>
    <p:sldLayoutId id="2147483708" r:id="rId11"/>
    <p:sldLayoutId id="2147483670" r:id="rId12"/>
    <p:sldLayoutId id="2147483672" r:id="rId13"/>
    <p:sldLayoutId id="2147483686" r:id="rId14"/>
    <p:sldLayoutId id="2147483696" r:id="rId15"/>
    <p:sldLayoutId id="2147483697" r:id="rId16"/>
    <p:sldLayoutId id="2147483698" r:id="rId17"/>
    <p:sldLayoutId id="2147483699" r:id="rId18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aikato.github.io/weka-wiki/downloading_wek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40000" y="845868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Mining Lab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2948475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chemeClr val="dk1"/>
                </a:solidFill>
              </a:rPr>
              <a:t> - Using WEKA Tool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Weka Data Formates . . 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Loading data from local file system: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638489" y="2659215"/>
            <a:ext cx="32515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Weka</a:t>
            </a:r>
            <a:r>
              <a:rPr lang="en-US" dirty="0" smtClean="0"/>
              <a:t> also supports other file formats, one can be selected while opening the file.</a:t>
            </a:r>
            <a:endParaRPr lang="en-IN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90045" y="1757609"/>
            <a:ext cx="5084846" cy="2971554"/>
            <a:chOff x="3890045" y="1757609"/>
            <a:chExt cx="5084846" cy="2971554"/>
          </a:xfrm>
        </p:grpSpPr>
        <p:grpSp>
          <p:nvGrpSpPr>
            <p:cNvPr id="13" name="Group 12"/>
            <p:cNvGrpSpPr/>
            <p:nvPr/>
          </p:nvGrpSpPr>
          <p:grpSpPr>
            <a:xfrm>
              <a:off x="4300536" y="1757609"/>
              <a:ext cx="4674355" cy="2971554"/>
              <a:chOff x="4300536" y="1757609"/>
              <a:chExt cx="4674355" cy="2971554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0536" y="1757609"/>
                <a:ext cx="4674355" cy="2971554"/>
              </a:xfrm>
              <a:prstGeom prst="rect">
                <a:avLst/>
              </a:prstGeom>
            </p:spPr>
          </p:pic>
          <p:cxnSp>
            <p:nvCxnSpPr>
              <p:cNvPr id="12" name="Straight Arrow Connector 11"/>
              <p:cNvCxnSpPr/>
              <p:nvPr/>
            </p:nvCxnSpPr>
            <p:spPr>
              <a:xfrm>
                <a:off x="4650581" y="2143125"/>
                <a:ext cx="471488" cy="3571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>
              <a:stCxn id="2" idx="3"/>
            </p:cNvCxnSpPr>
            <p:nvPr/>
          </p:nvCxnSpPr>
          <p:spPr>
            <a:xfrm>
              <a:off x="3890045" y="3028547"/>
              <a:ext cx="1353468" cy="943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670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9.2: Cluster the dataset using k-means algorithm.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Clustering:</a:t>
            </a:r>
          </a:p>
          <a:p>
            <a:pPr marL="800100" lvl="1" indent="-342900" algn="just"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800" dirty="0" smtClean="0"/>
              <a:t>A </a:t>
            </a:r>
            <a:r>
              <a:rPr lang="en-US" sz="1800" dirty="0"/>
              <a:t>clustering algorithm finds groups of similar instances in the entire dataset. </a:t>
            </a:r>
            <a:endParaRPr lang="en-US" sz="1800" dirty="0" smtClean="0"/>
          </a:p>
          <a:p>
            <a:pPr marL="800100" lvl="1" indent="-342900" algn="just"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800" dirty="0" smtClean="0">
                <a:sym typeface="Wingdings" panose="05000000000000000000" pitchFamily="2" charset="2"/>
              </a:rPr>
              <a:t>Unsupervised learning technique.</a:t>
            </a:r>
            <a:endParaRPr lang="en-US" sz="18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270" y="3059820"/>
            <a:ext cx="2681287" cy="178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9.2: Cluster the dataset using k-means algorithm.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K-Means Clustering:</a:t>
            </a:r>
          </a:p>
          <a:p>
            <a:pPr marL="742950" lvl="1" indent="-285750" algn="just"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dirty="0" smtClean="0">
                <a:sym typeface="Wingdings" panose="05000000000000000000" pitchFamily="2" charset="2"/>
              </a:rPr>
              <a:t>Required to specify the number of clusters (K) needed in advance.</a:t>
            </a:r>
          </a:p>
          <a:p>
            <a:pPr marL="742950" lvl="1" indent="-285750" algn="just">
              <a:spcAft>
                <a:spcPts val="12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dirty="0" smtClean="0">
                <a:sym typeface="Wingdings" panose="05000000000000000000" pitchFamily="2" charset="2"/>
              </a:rPr>
              <a:t>Process:</a:t>
            </a:r>
          </a:p>
          <a:p>
            <a:pPr marL="1314450" lvl="2" indent="-400050" algn="just">
              <a:spcAft>
                <a:spcPts val="1200"/>
              </a:spcAft>
              <a:buSzPts val="1100"/>
              <a:buFont typeface="+mj-lt"/>
              <a:buAutoNum type="romanUcPeriod"/>
            </a:pPr>
            <a:r>
              <a:rPr lang="en-US" dirty="0" smtClean="0">
                <a:sym typeface="Wingdings" panose="05000000000000000000" pitchFamily="2" charset="2"/>
              </a:rPr>
              <a:t>Randomly K initial cluster centers are chosen.</a:t>
            </a:r>
          </a:p>
          <a:p>
            <a:pPr marL="1314450" lvl="2" indent="-400050" algn="just">
              <a:spcAft>
                <a:spcPts val="1200"/>
              </a:spcAft>
              <a:buSzPts val="1100"/>
              <a:buFont typeface="+mj-lt"/>
              <a:buAutoNum type="romanUcPeriod"/>
            </a:pPr>
            <a:r>
              <a:rPr lang="en-US" dirty="0" smtClean="0">
                <a:sym typeface="Wingdings" panose="05000000000000000000" pitchFamily="2" charset="2"/>
              </a:rPr>
              <a:t>All instances are assigned to closest cluster centers according to the Euclidean distance measure.</a:t>
            </a:r>
          </a:p>
          <a:p>
            <a:pPr marL="1314450" lvl="2" indent="-400050" algn="just">
              <a:spcAft>
                <a:spcPts val="1200"/>
              </a:spcAft>
              <a:buSzPts val="1100"/>
              <a:buFont typeface="+mj-lt"/>
              <a:buAutoNum type="romanUcPeriod"/>
            </a:pPr>
            <a:r>
              <a:rPr lang="en-US" dirty="0" smtClean="0">
                <a:sym typeface="Wingdings" panose="05000000000000000000" pitchFamily="2" charset="2"/>
              </a:rPr>
              <a:t>Cluster centers are updated based on the mean values of all instances in their respective clusters.</a:t>
            </a:r>
          </a:p>
          <a:p>
            <a:pPr marL="1314450" lvl="2" indent="-400050" algn="just">
              <a:spcAft>
                <a:spcPts val="1200"/>
              </a:spcAft>
              <a:buSzPts val="1100"/>
              <a:buFont typeface="+mj-lt"/>
              <a:buAutoNum type="romanUcPeriod"/>
            </a:pPr>
            <a:r>
              <a:rPr lang="en-US" dirty="0" smtClean="0">
                <a:sym typeface="Wingdings" panose="05000000000000000000" pitchFamily="2" charset="2"/>
              </a:rPr>
              <a:t>Steps ii and iii are repeated until cluster centers are stabilized.  </a:t>
            </a:r>
            <a:endParaRPr lang="en-US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9.2: Cluster the dataset using k-means algorithm.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Open Explorer  Cluster window.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Select the </a:t>
            </a:r>
            <a:r>
              <a:rPr lang="en-US" sz="2000" i="1" dirty="0" smtClean="0">
                <a:sym typeface="Wingdings" panose="05000000000000000000" pitchFamily="2" charset="2"/>
              </a:rPr>
              <a:t>Use training set </a:t>
            </a:r>
            <a:r>
              <a:rPr lang="en-US" sz="2000" dirty="0" smtClean="0">
                <a:sym typeface="Wingdings" panose="05000000000000000000" pitchFamily="2" charset="2"/>
              </a:rPr>
              <a:t>option in </a:t>
            </a:r>
            <a:r>
              <a:rPr lang="en-US" sz="2000" i="1" dirty="0" smtClean="0">
                <a:sym typeface="Wingdings" panose="05000000000000000000" pitchFamily="2" charset="2"/>
              </a:rPr>
              <a:t>Cluster mode </a:t>
            </a:r>
            <a:r>
              <a:rPr lang="en-US" sz="2000" dirty="0" smtClean="0">
                <a:sym typeface="Wingdings" panose="05000000000000000000" pitchFamily="2" charset="2"/>
              </a:rPr>
              <a:t>pane.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Check the </a:t>
            </a:r>
            <a:r>
              <a:rPr lang="en-US" sz="2000" i="1" dirty="0" smtClean="0">
                <a:sym typeface="Wingdings" panose="05000000000000000000" pitchFamily="2" charset="2"/>
              </a:rPr>
              <a:t>Store clusters for visualization </a:t>
            </a:r>
            <a:r>
              <a:rPr lang="en-US" sz="2000" dirty="0" smtClean="0">
                <a:sym typeface="Wingdings" panose="05000000000000000000" pitchFamily="2" charset="2"/>
              </a:rPr>
              <a:t>option.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Select Choose  Clusters  </a:t>
            </a:r>
            <a:r>
              <a:rPr lang="en-US" sz="2000" dirty="0" err="1" smtClean="0">
                <a:sym typeface="Wingdings" panose="05000000000000000000" pitchFamily="2" charset="2"/>
              </a:rPr>
              <a:t>SimpleKMeans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</a:t>
            </a:r>
            <a:r>
              <a:rPr lang="en-US" sz="2000" dirty="0" err="1" smtClean="0">
                <a:sym typeface="Wingdings" panose="05000000000000000000" pitchFamily="2" charset="2"/>
              </a:rPr>
              <a:t>SimpleKMeans</a:t>
            </a:r>
            <a:r>
              <a:rPr lang="en-US" sz="2000" dirty="0" smtClean="0">
                <a:sym typeface="Wingdings" panose="05000000000000000000" pitchFamily="2" charset="2"/>
              </a:rPr>
              <a:t> and set the number of clusters.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Start.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4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9.2: Cluster the dataset using k-means algorithm.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3" y="1431273"/>
            <a:ext cx="3260309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407" y="1431273"/>
            <a:ext cx="39453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2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9.2: Cluster the dataset using k-means algorithm.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" y="1431273"/>
            <a:ext cx="3506163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0519" y="945703"/>
            <a:ext cx="4650582" cy="3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Number of Iterations: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Starting </a:t>
            </a:r>
            <a:r>
              <a:rPr lang="en-US" dirty="0" smtClean="0"/>
              <a:t>random cluster centroids: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Final cluster centroids: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Number of instances in each cluster: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541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9.3: Visualizing the clusters.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489;p60"/>
          <p:cNvSpPr txBox="1">
            <a:spLocks/>
          </p:cNvSpPr>
          <p:nvPr/>
        </p:nvSpPr>
        <p:spPr>
          <a:xfrm>
            <a:off x="772754" y="1078773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Right click on the clustering model in Result list.</a:t>
            </a: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Visualize cluster assignment.</a:t>
            </a: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Save the result in </a:t>
            </a:r>
            <a:r>
              <a:rPr lang="en-US" sz="2000" dirty="0" err="1" smtClean="0">
                <a:sym typeface="Wingdings" panose="05000000000000000000" pitchFamily="2" charset="2"/>
              </a:rPr>
              <a:t>arff</a:t>
            </a:r>
            <a:r>
              <a:rPr lang="en-US" sz="2000" dirty="0" smtClean="0">
                <a:sym typeface="Wingdings" panose="05000000000000000000" pitchFamily="2" charset="2"/>
              </a:rPr>
              <a:t> format.</a:t>
            </a: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0" indent="0">
              <a:buSzPts val="1100"/>
              <a:buFont typeface="Lato"/>
              <a:buNone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54" y="2471737"/>
            <a:ext cx="279918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401" y="2533792"/>
            <a:ext cx="38389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5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9.3: Visualizing the clusters.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Google Shape;489;p60"/>
          <p:cNvSpPr txBox="1">
            <a:spLocks/>
          </p:cNvSpPr>
          <p:nvPr/>
        </p:nvSpPr>
        <p:spPr>
          <a:xfrm>
            <a:off x="772754" y="1078773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0" indent="0">
              <a:buSzPts val="1100"/>
              <a:buFont typeface="Lato"/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768" y="1017725"/>
            <a:ext cx="33736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Clustering an User’s Dataset using K-Means Algorithm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10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0984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123944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Collect the data and load the dataset</a:t>
            </a:r>
            <a:endParaRPr lang="en-US"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6301263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963655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555622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 smtClean="0"/>
              <a:t>Visualize the clusters.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10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3404976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Use simple K-means algorithm to the dataset.</a:t>
            </a:r>
            <a:endParaRPr dirty="0"/>
          </a:p>
        </p:txBody>
      </p:sp>
      <p:sp>
        <p:nvSpPr>
          <p:cNvPr id="11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4132459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64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6"/>
          <p:cNvSpPr txBox="1">
            <a:spLocks noGrp="1"/>
          </p:cNvSpPr>
          <p:nvPr>
            <p:ph type="body" idx="1"/>
          </p:nvPr>
        </p:nvSpPr>
        <p:spPr>
          <a:xfrm>
            <a:off x="5738400" y="1018930"/>
            <a:ext cx="3123660" cy="3758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arenR"/>
            </a:pPr>
            <a:r>
              <a:rPr lang="en" sz="2300" dirty="0" smtClean="0"/>
              <a:t>Collect the data from your friends with Name, weight(kgs) and height(inches) attributes.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arenR"/>
            </a:pPr>
            <a:r>
              <a:rPr lang="en" sz="2300" dirty="0" smtClean="0"/>
              <a:t>Create a CSV file.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arenR"/>
            </a:pPr>
            <a:r>
              <a:rPr lang="en" sz="2300" dirty="0" smtClean="0"/>
              <a:t>Load it into weka.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lphaLcParenR"/>
            </a:pPr>
            <a:r>
              <a:rPr lang="en-IN" sz="2300" dirty="0" smtClean="0"/>
              <a:t>R</a:t>
            </a:r>
            <a:r>
              <a:rPr lang="en" sz="2300" dirty="0" smtClean="0"/>
              <a:t>emove Name column.</a:t>
            </a:r>
            <a:endParaRPr sz="23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10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7460" y="557265"/>
            <a:ext cx="11079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Task 1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785813" y="2340353"/>
            <a:ext cx="4607012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Data Preprocessing - 1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</a:t>
            </a:r>
            <a:r>
              <a:rPr lang="en" sz="3200" dirty="0"/>
              <a:t>1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646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1"/>
          <p:cNvPicPr preferRelativeResize="0"/>
          <p:nvPr/>
        </p:nvPicPr>
        <p:blipFill rotWithShape="1">
          <a:blip r:embed="rId3">
            <a:alphaModFix/>
          </a:blip>
          <a:srcRect l="33897"/>
          <a:stretch/>
        </p:blipFill>
        <p:spPr>
          <a:xfrm>
            <a:off x="1094250" y="1113625"/>
            <a:ext cx="2896500" cy="2916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10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2220" y="823965"/>
            <a:ext cx="11079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Task 2</a:t>
            </a:r>
            <a:endParaRPr lang="en-IN" sz="2400" dirty="0"/>
          </a:p>
        </p:txBody>
      </p:sp>
      <p:sp>
        <p:nvSpPr>
          <p:cNvPr id="11" name="Google Shape;656;p76"/>
          <p:cNvSpPr txBox="1">
            <a:spLocks/>
          </p:cNvSpPr>
          <p:nvPr/>
        </p:nvSpPr>
        <p:spPr>
          <a:xfrm>
            <a:off x="5685060" y="1399930"/>
            <a:ext cx="3123660" cy="2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2300" dirty="0" smtClean="0"/>
              <a:t>Build a clustering model to divide the dataset in to male and female groups using k-means algorithm.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10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69820" y="1388872"/>
            <a:ext cx="11079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Task 3</a:t>
            </a:r>
            <a:endParaRPr lang="en-IN" sz="2400" dirty="0"/>
          </a:p>
        </p:txBody>
      </p:sp>
      <p:sp>
        <p:nvSpPr>
          <p:cNvPr id="19" name="Google Shape;656;p76"/>
          <p:cNvSpPr txBox="1">
            <a:spLocks/>
          </p:cNvSpPr>
          <p:nvPr/>
        </p:nvSpPr>
        <p:spPr>
          <a:xfrm>
            <a:off x="5616480" y="2187960"/>
            <a:ext cx="3123660" cy="232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sz="2300" dirty="0" smtClean="0"/>
              <a:t>Visualize and save the results.</a:t>
            </a:r>
            <a:endParaRPr lang="en-US" sz="23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66701" y="1219200"/>
            <a:ext cx="4442460" cy="2801860"/>
            <a:chOff x="266701" y="1219200"/>
            <a:chExt cx="4442460" cy="2801860"/>
          </a:xfrm>
        </p:grpSpPr>
        <p:pic>
          <p:nvPicPr>
            <p:cNvPr id="1441" name="Google Shape;1441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701" y="1219200"/>
              <a:ext cx="4442460" cy="280186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46006">
              <a:off x="2139826" y="1257432"/>
              <a:ext cx="741859" cy="5622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48575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the labor.arff dataset and explore it.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116175" y="272331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Normalization / Standardization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4127900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44100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360938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Handling missing values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811700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1.1: Loading labor.arff dataset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 smtClean="0"/>
              <a:t>Explorer </a:t>
            </a:r>
            <a:r>
              <a:rPr lang="en-US" sz="1600" dirty="0" smtClean="0">
                <a:sym typeface="Wingdings" panose="05000000000000000000" pitchFamily="2" charset="2"/>
              </a:rPr>
              <a:t> Preprocess  Open file  </a:t>
            </a:r>
            <a:r>
              <a:rPr lang="en-US" sz="1600" dirty="0" err="1" smtClean="0">
                <a:sym typeface="Wingdings" panose="05000000000000000000" pitchFamily="2" charset="2"/>
              </a:rPr>
              <a:t>Weka’s</a:t>
            </a:r>
            <a:r>
              <a:rPr lang="en-US" sz="1600" dirty="0" smtClean="0">
                <a:sym typeface="Wingdings" panose="05000000000000000000" pitchFamily="2" charset="2"/>
              </a:rPr>
              <a:t> data folder  </a:t>
            </a:r>
            <a:r>
              <a:rPr lang="en-US" sz="1600" dirty="0" err="1" smtClean="0">
                <a:sym typeface="Wingdings" panose="05000000000000000000" pitchFamily="2" charset="2"/>
              </a:rPr>
              <a:t>labor.arff</a:t>
            </a:r>
            <a:r>
              <a:rPr lang="en-US" sz="1600" dirty="0" smtClean="0">
                <a:sym typeface="Wingdings" panose="05000000000000000000" pitchFamily="2" charset="2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79" y="1635922"/>
            <a:ext cx="2360718" cy="1785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9978" y="1786669"/>
            <a:ext cx="3439466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Number of instances:</a:t>
            </a:r>
          </a:p>
          <a:p>
            <a:r>
              <a:rPr lang="en-US" sz="1800" dirty="0" smtClean="0"/>
              <a:t>Number of attributes:</a:t>
            </a:r>
          </a:p>
          <a:p>
            <a:r>
              <a:rPr lang="en-US" sz="1800" dirty="0" smtClean="0"/>
              <a:t>Target attribute:</a:t>
            </a:r>
          </a:p>
          <a:p>
            <a:r>
              <a:rPr lang="en-US" sz="1800" dirty="0" smtClean="0"/>
              <a:t>Number of Target Classes:</a:t>
            </a:r>
          </a:p>
          <a:p>
            <a:r>
              <a:rPr lang="en-US" sz="1800" dirty="0" smtClean="0"/>
              <a:t>Is it balanced dataset?</a:t>
            </a:r>
          </a:p>
          <a:p>
            <a:r>
              <a:rPr lang="en-US" sz="1800" dirty="0" smtClean="0"/>
              <a:t>Identify the type of attributes.</a:t>
            </a:r>
          </a:p>
          <a:p>
            <a:r>
              <a:rPr lang="en-US" sz="1800" dirty="0" smtClean="0"/>
              <a:t>Any missing values?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677" y="3421856"/>
            <a:ext cx="2276657" cy="17379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89772" y="3991751"/>
            <a:ext cx="2739877" cy="679973"/>
            <a:chOff x="6085222" y="3901783"/>
            <a:chExt cx="2739877" cy="679973"/>
          </a:xfrm>
        </p:grpSpPr>
        <p:sp>
          <p:nvSpPr>
            <p:cNvPr id="5" name="TextBox 4"/>
            <p:cNvSpPr txBox="1"/>
            <p:nvPr/>
          </p:nvSpPr>
          <p:spPr>
            <a:xfrm>
              <a:off x="6085222" y="4058536"/>
              <a:ext cx="2739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Use Edit.. window to view end edit the dataset</a:t>
              </a:r>
              <a:endParaRPr lang="en-IN" dirty="0"/>
            </a:p>
          </p:txBody>
        </p:sp>
        <p:grpSp>
          <p:nvGrpSpPr>
            <p:cNvPr id="23" name="Google Shape;9360;p148"/>
            <p:cNvGrpSpPr/>
            <p:nvPr/>
          </p:nvGrpSpPr>
          <p:grpSpPr>
            <a:xfrm>
              <a:off x="6199349" y="3901783"/>
              <a:ext cx="426462" cy="418363"/>
              <a:chOff x="-1183550" y="3586525"/>
              <a:chExt cx="296175" cy="290550"/>
            </a:xfrm>
          </p:grpSpPr>
          <p:sp>
            <p:nvSpPr>
              <p:cNvPr id="24" name="Google Shape;9361;p148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362;p148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363;p148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55" extrusionOk="0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364;p148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43" extrusionOk="0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365;p148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366;p148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367;p148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3088" extrusionOk="0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368;p148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710" extrusionOk="0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369;p148"/>
              <p:cNvSpPr/>
              <p:nvPr/>
            </p:nvSpPr>
            <p:spPr>
              <a:xfrm>
                <a:off x="-1135500" y="3586525"/>
                <a:ext cx="1937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8188" extrusionOk="0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Handling missing values</a:t>
            </a:r>
          </a:p>
          <a:p>
            <a:pPr marL="800100" lvl="1" indent="-342900">
              <a:buSzPts val="1100"/>
              <a:buFont typeface="Wingdings" panose="05000000000000000000" pitchFamily="2" charset="2"/>
              <a:buChar char="ü"/>
            </a:pPr>
            <a:r>
              <a:rPr lang="en-US" sz="2000" dirty="0" smtClean="0"/>
              <a:t>Removing instances with missing values</a:t>
            </a:r>
          </a:p>
          <a:p>
            <a:pPr marL="800100" lvl="1" indent="-342900">
              <a:buSzPts val="1100"/>
              <a:buFont typeface="Wingdings" panose="05000000000000000000" pitchFamily="2" charset="2"/>
              <a:buChar char="ü"/>
            </a:pPr>
            <a:r>
              <a:rPr lang="en-US" sz="2000" dirty="0" smtClean="0"/>
              <a:t>Imputation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 smtClean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Filters can be used: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RemoveWithValues</a:t>
            </a:r>
            <a:endParaRPr lang="en-US" sz="1800" dirty="0" smtClean="0"/>
          </a:p>
          <a:p>
            <a:pPr marL="914400" lvl="2" indent="0">
              <a:buSzPts val="1100"/>
              <a:buNone/>
            </a:pPr>
            <a:r>
              <a:rPr lang="en-US" dirty="0" smtClean="0"/>
              <a:t>Removes the instances that contain the given value in an attribute.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ReplaceMissingValues</a:t>
            </a:r>
            <a:endParaRPr lang="en-US" sz="1800" dirty="0" smtClean="0"/>
          </a:p>
          <a:p>
            <a:pPr marL="914400" lvl="2" indent="0">
              <a:buSzPts val="1100"/>
              <a:buNone/>
            </a:pPr>
            <a:r>
              <a:rPr lang="en-US" dirty="0"/>
              <a:t>Replaces all missing values for nominal and numeric attributes in a dataset with the </a:t>
            </a:r>
            <a:r>
              <a:rPr lang="en-US" dirty="0" smtClean="0"/>
              <a:t>mode </a:t>
            </a:r>
            <a:r>
              <a:rPr lang="en-US" dirty="0"/>
              <a:t>and </a:t>
            </a:r>
            <a:r>
              <a:rPr lang="en-US" dirty="0" smtClean="0"/>
              <a:t>mean </a:t>
            </a:r>
            <a:r>
              <a:rPr lang="en-US" dirty="0"/>
              <a:t>from the </a:t>
            </a:r>
            <a:r>
              <a:rPr lang="en-US" dirty="0" smtClean="0"/>
              <a:t>training data.</a:t>
            </a:r>
          </a:p>
          <a:p>
            <a:pPr marL="742950" lvl="1" indent="-285750"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ReplaceMissingWithUserConstat</a:t>
            </a: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8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6230475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/>
              <a:t>Removing instances with missing values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/>
              <a:t>Choose </a:t>
            </a:r>
            <a:r>
              <a:rPr lang="en-US" sz="1800" dirty="0" smtClean="0">
                <a:sym typeface="Wingdings" panose="05000000000000000000" pitchFamily="2" charset="2"/>
              </a:rPr>
              <a:t> Filter  Unsupervised  instance  </a:t>
            </a:r>
            <a:r>
              <a:rPr lang="en-US" sz="1800" dirty="0" err="1" smtClean="0">
                <a:sym typeface="Wingdings" panose="05000000000000000000" pitchFamily="2" charset="2"/>
              </a:rPr>
              <a:t>RemoveWithValues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on selected filter to open its properties window.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Enter the attribute index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Select True for </a:t>
            </a:r>
            <a:r>
              <a:rPr lang="en-US" sz="1800" dirty="0" err="1" smtClean="0">
                <a:sym typeface="Wingdings" panose="05000000000000000000" pitchFamily="2" charset="2"/>
              </a:rPr>
              <a:t>matchMissingValues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on ok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on Apply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38" y="1185863"/>
            <a:ext cx="1826990" cy="1845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138" y="3363738"/>
            <a:ext cx="1822327" cy="157259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42375" y="4713363"/>
            <a:ext cx="5862168" cy="430137"/>
            <a:chOff x="6199349" y="3901787"/>
            <a:chExt cx="2891859" cy="430137"/>
          </a:xfrm>
        </p:grpSpPr>
        <p:sp>
          <p:nvSpPr>
            <p:cNvPr id="7" name="TextBox 6"/>
            <p:cNvSpPr txBox="1"/>
            <p:nvPr/>
          </p:nvSpPr>
          <p:spPr>
            <a:xfrm>
              <a:off x="6351331" y="4024147"/>
              <a:ext cx="27398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Use Undo button to revert the changes</a:t>
              </a:r>
              <a:endParaRPr lang="en-IN" dirty="0"/>
            </a:p>
          </p:txBody>
        </p:sp>
        <p:grpSp>
          <p:nvGrpSpPr>
            <p:cNvPr id="8" name="Google Shape;9360;p148"/>
            <p:cNvGrpSpPr/>
            <p:nvPr/>
          </p:nvGrpSpPr>
          <p:grpSpPr>
            <a:xfrm>
              <a:off x="6199349" y="3901787"/>
              <a:ext cx="426462" cy="418368"/>
              <a:chOff x="-1183550" y="3586522"/>
              <a:chExt cx="296175" cy="290553"/>
            </a:xfrm>
          </p:grpSpPr>
          <p:sp>
            <p:nvSpPr>
              <p:cNvPr id="9" name="Google Shape;9361;p148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362;p148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363;p148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55" extrusionOk="0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364;p148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43" extrusionOk="0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365;p148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366;p148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367;p148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3088" extrusionOk="0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368;p148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710" extrusionOk="0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369;p148"/>
              <p:cNvSpPr/>
              <p:nvPr/>
            </p:nvSpPr>
            <p:spPr>
              <a:xfrm>
                <a:off x="-1135500" y="3586522"/>
                <a:ext cx="1937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8188" extrusionOk="0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1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359188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Removing instances with missing values…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sz="1600" dirty="0"/>
              <a:t>Note: Steps for Nominal </a:t>
            </a:r>
            <a:r>
              <a:rPr lang="en-US" sz="1600" dirty="0" smtClean="0"/>
              <a:t>attribute</a:t>
            </a:r>
          </a:p>
          <a:p>
            <a:pPr marL="1454150" lvl="2" indent="-400050">
              <a:buFont typeface="+mj-lt"/>
              <a:buAutoNum type="romanLcPeriod"/>
            </a:pPr>
            <a:r>
              <a:rPr lang="en-US" sz="1600" dirty="0" smtClean="0"/>
              <a:t>Use </a:t>
            </a:r>
            <a:r>
              <a:rPr lang="en-US" sz="1600" dirty="0"/>
              <a:t>Choose </a:t>
            </a:r>
            <a:r>
              <a:rPr lang="en-US" sz="1600" dirty="0">
                <a:sym typeface="Wingdings" panose="05000000000000000000" pitchFamily="2" charset="2"/>
              </a:rPr>
              <a:t> Filter Unsupervised  Attribute  </a:t>
            </a:r>
            <a:r>
              <a:rPr lang="en-US" sz="1600" dirty="0" err="1">
                <a:sym typeface="Wingdings" panose="05000000000000000000" pitchFamily="2" charset="2"/>
              </a:rPr>
              <a:t>ReplaceMissingWithUserConstant</a:t>
            </a:r>
            <a:r>
              <a:rPr lang="en-US" sz="1600" dirty="0">
                <a:sym typeface="Wingdings" panose="05000000000000000000" pitchFamily="2" charset="2"/>
              </a:rPr>
              <a:t> filter to replace missing values with a </a:t>
            </a:r>
            <a:r>
              <a:rPr lang="en-US" sz="1600" dirty="0" smtClean="0">
                <a:sym typeface="Wingdings" panose="05000000000000000000" pitchFamily="2" charset="2"/>
              </a:rPr>
              <a:t>constant.</a:t>
            </a:r>
          </a:p>
          <a:p>
            <a:pPr marL="1511300" lvl="3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Enter Attribute index at attributes parameter.</a:t>
            </a:r>
          </a:p>
          <a:p>
            <a:pPr marL="1511300" lvl="3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Enter constant value at </a:t>
            </a:r>
            <a:r>
              <a:rPr lang="en-US" dirty="0" err="1" smtClean="0">
                <a:sym typeface="Wingdings" panose="05000000000000000000" pitchFamily="2" charset="2"/>
              </a:rPr>
              <a:t>nominalStringReplaceValue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sz="1600" dirty="0" smtClean="0">
              <a:sym typeface="Wingdings" panose="05000000000000000000" pitchFamily="2" charset="2"/>
            </a:endParaRPr>
          </a:p>
          <a:p>
            <a:pPr marL="1454150" lvl="2" indent="-400050">
              <a:buFont typeface="+mj-lt"/>
              <a:buAutoNum type="romanLcPeriod"/>
            </a:pPr>
            <a:r>
              <a:rPr lang="en-US" sz="1600" dirty="0" smtClean="0">
                <a:sym typeface="Wingdings" panose="05000000000000000000" pitchFamily="2" charset="2"/>
              </a:rPr>
              <a:t>Use </a:t>
            </a:r>
            <a:r>
              <a:rPr lang="en-US" sz="1600" dirty="0"/>
              <a:t>Choose </a:t>
            </a:r>
            <a:r>
              <a:rPr lang="en-US" sz="1600" dirty="0">
                <a:sym typeface="Wingdings" panose="05000000000000000000" pitchFamily="2" charset="2"/>
              </a:rPr>
              <a:t> Filter  Unsupervised  instance  </a:t>
            </a:r>
            <a:r>
              <a:rPr lang="en-US" sz="1600" dirty="0" err="1">
                <a:sym typeface="Wingdings" panose="05000000000000000000" pitchFamily="2" charset="2"/>
              </a:rPr>
              <a:t>RemoveWithValues</a:t>
            </a:r>
            <a:r>
              <a:rPr lang="en-US" sz="1600" dirty="0">
                <a:sym typeface="Wingdings" panose="05000000000000000000" pitchFamily="2" charset="2"/>
              </a:rPr>
              <a:t> filter to remove the instances with filled constant</a:t>
            </a:r>
            <a:r>
              <a:rPr lang="en-US" sz="1600" dirty="0" smtClean="0">
                <a:sym typeface="Wingdings" panose="05000000000000000000" pitchFamily="2" charset="2"/>
              </a:rPr>
              <a:t>.</a:t>
            </a:r>
          </a:p>
          <a:p>
            <a:pPr marL="1511300" lvl="3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Enter </a:t>
            </a:r>
            <a:r>
              <a:rPr lang="en-US" dirty="0" err="1" smtClean="0">
                <a:sym typeface="Wingdings" panose="05000000000000000000" pitchFamily="2" charset="2"/>
              </a:rPr>
              <a:t>attributeIndex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marL="1511300" lvl="3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Enter the index of filled constant label at </a:t>
            </a:r>
            <a:r>
              <a:rPr lang="en-US" dirty="0" err="1" smtClean="0">
                <a:sym typeface="Wingdings" panose="05000000000000000000" pitchFamily="2" charset="2"/>
              </a:rPr>
              <a:t>nominalIndices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2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6230475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Removing instances with missing values…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345526"/>
              </p:ext>
            </p:extLst>
          </p:nvPr>
        </p:nvGraphicFramePr>
        <p:xfrm>
          <a:off x="1050132" y="1949906"/>
          <a:ext cx="7179468" cy="207264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393156"/>
                <a:gridCol w="2393156"/>
                <a:gridCol w="2393156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Number of instances in the data 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Attribute name and index selected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missing values in the selected attribute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instances after filter is applied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4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6230475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/>
              <a:t>Imputation with mean/mode values: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/>
              <a:t>Choose </a:t>
            </a:r>
            <a:r>
              <a:rPr lang="en-US" sz="1800" dirty="0" smtClean="0">
                <a:sym typeface="Wingdings" panose="05000000000000000000" pitchFamily="2" charset="2"/>
              </a:rPr>
              <a:t> Filter  Unsupervised  Attribute  </a:t>
            </a:r>
            <a:r>
              <a:rPr lang="en-US" sz="1800" dirty="0" err="1" smtClean="0">
                <a:sym typeface="Wingdings" panose="05000000000000000000" pitchFamily="2" charset="2"/>
              </a:rPr>
              <a:t>ReplaceMissingValues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Change the properties, if required. 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on Apply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76" y="731375"/>
            <a:ext cx="2462213" cy="1476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91" y="2494264"/>
            <a:ext cx="2571381" cy="18856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1" y="3064951"/>
            <a:ext cx="6062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»» Observe the missing values for all the attributes after applying the filter.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0" y="7144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655069"/>
              </p:ext>
            </p:extLst>
          </p:nvPr>
        </p:nvGraphicFramePr>
        <p:xfrm>
          <a:off x="481123" y="3444373"/>
          <a:ext cx="5786433" cy="1432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28811"/>
                <a:gridCol w="1928811"/>
                <a:gridCol w="1928811"/>
              </a:tblGrid>
              <a:tr h="4248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Attribute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Missing values are replaced with?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88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8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88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59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478631" y="1099950"/>
            <a:ext cx="6394219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/>
              <a:t>Imputation with User Constant: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/>
              <a:t>Choose </a:t>
            </a:r>
            <a:r>
              <a:rPr lang="en-US" sz="1800" dirty="0" smtClean="0">
                <a:sym typeface="Wingdings" panose="05000000000000000000" pitchFamily="2" charset="2"/>
              </a:rPr>
              <a:t> Filter  Unsupervised  Attribute  </a:t>
            </a:r>
            <a:r>
              <a:rPr lang="en-US" sz="1800" dirty="0" err="1" smtClean="0">
                <a:sym typeface="Wingdings" panose="05000000000000000000" pitchFamily="2" charset="2"/>
              </a:rPr>
              <a:t>ReplaceMissingWithUserConstant</a:t>
            </a:r>
            <a:r>
              <a:rPr lang="en-US" sz="1800" dirty="0" smtClean="0">
                <a:sym typeface="Wingdings" panose="05000000000000000000" pitchFamily="2" charset="2"/>
              </a:rPr>
              <a:t>.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Open the filter properties by a click.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Select the attribute index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Enter date/nominal/</a:t>
            </a:r>
            <a:r>
              <a:rPr lang="en-US" sz="1800" dirty="0" err="1" smtClean="0">
                <a:sym typeface="Wingdings" panose="05000000000000000000" pitchFamily="2" charset="2"/>
              </a:rPr>
              <a:t>numericReplacementValue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Ok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r>
              <a:rPr lang="en-US" sz="1800" dirty="0" smtClean="0">
                <a:sym typeface="Wingdings" panose="05000000000000000000" pitchFamily="2" charset="2"/>
              </a:rPr>
              <a:t>Click Apply</a:t>
            </a: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1314450" lvl="2" indent="-400050"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43" y="1272925"/>
            <a:ext cx="2297226" cy="18346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5134" y="4568725"/>
            <a:ext cx="5445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»» Note down your observations after applying filter to any attribute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Couse Outcomes</a:t>
            </a:r>
            <a:endParaRPr dirty="0"/>
          </a:p>
        </p:txBody>
      </p:sp>
      <p:sp>
        <p:nvSpPr>
          <p:cNvPr id="498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298050" y="1946055"/>
            <a:ext cx="3200400" cy="6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Demonstrate data preprocessing techniques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 1</a:t>
            </a:r>
            <a:endParaRPr sz="3200" dirty="0"/>
          </a:p>
        </p:txBody>
      </p:sp>
      <p:sp>
        <p:nvSpPr>
          <p:cNvPr id="25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4936605" y="1994769"/>
            <a:ext cx="3200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IN" dirty="0" smtClean="0"/>
              <a:t> </a:t>
            </a:r>
            <a:r>
              <a:rPr lang="en-IN" dirty="0"/>
              <a:t>Demonstrate Association </a:t>
            </a:r>
            <a:r>
              <a:rPr lang="en-IN" dirty="0" smtClean="0"/>
              <a:t>Rule Mining </a:t>
            </a:r>
            <a:r>
              <a:rPr lang="en-IN" dirty="0"/>
              <a:t>techniques. </a:t>
            </a:r>
            <a:endParaRPr dirty="0"/>
          </a:p>
        </p:txBody>
      </p:sp>
      <p:sp>
        <p:nvSpPr>
          <p:cNvPr id="26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6017205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 2</a:t>
            </a:r>
            <a:endParaRPr sz="3200" dirty="0"/>
          </a:p>
        </p:txBody>
      </p:sp>
      <p:sp>
        <p:nvSpPr>
          <p:cNvPr id="27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1298050" y="3659394"/>
            <a:ext cx="3200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 smtClean="0"/>
              <a:t>Demonstrate Classification techniques</a:t>
            </a:r>
            <a:r>
              <a:rPr lang="en-IN" dirty="0"/>
              <a:t>. </a:t>
            </a:r>
            <a:endParaRPr dirty="0"/>
          </a:p>
        </p:txBody>
      </p:sp>
      <p:sp>
        <p:nvSpPr>
          <p:cNvPr id="28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299189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 3</a:t>
            </a:r>
            <a:endParaRPr sz="3200" dirty="0"/>
          </a:p>
        </p:txBody>
      </p:sp>
      <p:sp>
        <p:nvSpPr>
          <p:cNvPr id="29" name="Google Shape;498;p61"/>
          <p:cNvSpPr txBox="1">
            <a:spLocks noGrp="1"/>
          </p:cNvSpPr>
          <p:nvPr>
            <p:ph type="subTitle" idx="4"/>
          </p:nvPr>
        </p:nvSpPr>
        <p:spPr>
          <a:xfrm>
            <a:off x="4936605" y="3659394"/>
            <a:ext cx="3200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IN" dirty="0" smtClean="0"/>
              <a:t>Demonstrate the Clustering </a:t>
            </a:r>
            <a:r>
              <a:rPr lang="en-IN" dirty="0"/>
              <a:t>techniques. </a:t>
            </a:r>
            <a:endParaRPr dirty="0"/>
          </a:p>
        </p:txBody>
      </p:sp>
      <p:sp>
        <p:nvSpPr>
          <p:cNvPr id="30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6017205" y="299189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CO 4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build="p"/>
      <p:bldP spid="503" grpId="0"/>
      <p:bldP spid="25" grpId="0" build="p"/>
      <p:bldP spid="26" grpId="0"/>
      <p:bldP spid="27" grpId="0" uiExpand="1" build="p"/>
      <p:bldP spid="28" grpId="0"/>
      <p:bldP spid="29" grpId="0" build="p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1.3: Normalization &amp; Stadardization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Normalization: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Rescaling all the numeric attributes to the range 0 to 1.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Filter </a:t>
            </a:r>
            <a:r>
              <a:rPr lang="en-US" sz="1600" dirty="0" smtClean="0">
                <a:sym typeface="Wingdings" panose="05000000000000000000" pitchFamily="2" charset="2"/>
              </a:rPr>
              <a:t> Unsupervised  Attribute  Normalize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Default range [0, 1]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Range can be changed to [-1, 1] by parameter values scale = 2 and translation = -1.</a:t>
            </a:r>
            <a:endParaRPr lang="en-US" sz="16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Standardization: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Rescaling </a:t>
            </a:r>
            <a:r>
              <a:rPr lang="en-US" sz="1600" dirty="0" smtClean="0"/>
              <a:t>all the numeric attributes, such that they all have mean = 0 and SD = 1.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/>
              <a:t>Filter </a:t>
            </a:r>
            <a:r>
              <a:rPr lang="en-US" sz="1600" dirty="0">
                <a:sym typeface="Wingdings" panose="05000000000000000000" pitchFamily="2" charset="2"/>
              </a:rPr>
              <a:t> Unsupervised  Attribute  </a:t>
            </a:r>
            <a:r>
              <a:rPr lang="en-US" sz="1600" dirty="0" smtClean="0">
                <a:sym typeface="Wingdings" panose="05000000000000000000" pitchFamily="2" charset="2"/>
              </a:rPr>
              <a:t>Standardize</a:t>
            </a:r>
            <a:endParaRPr lang="en-US" sz="1600" dirty="0"/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1.3: Normalization &amp; Stadardization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77769"/>
              </p:ext>
            </p:extLst>
          </p:nvPr>
        </p:nvGraphicFramePr>
        <p:xfrm>
          <a:off x="478630" y="1361281"/>
          <a:ext cx="8365332" cy="16306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91333"/>
                <a:gridCol w="2091333"/>
                <a:gridCol w="2091333"/>
                <a:gridCol w="2091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the Numeric Attribute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Characteristics</a:t>
                      </a:r>
                    </a:p>
                    <a:p>
                      <a:pPr algn="ctr"/>
                      <a:r>
                        <a:rPr lang="en-US" baseline="0" dirty="0" smtClean="0"/>
                        <a:t>(Min, Max, Mean &amp; SD)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Characteristics After Normalization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Characteristics After Standardization</a:t>
                      </a:r>
                      <a:endParaRPr lang="en-IN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1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ARFF File Creation &amp; Preprocessing 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2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08417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748575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student.arff dataset.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450643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Discretization of an attributes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323031" y="187276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444100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2627506" y="274787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Handling missing values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5201962" y="188550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385368" y="274787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Normalization / Standardization</a:t>
            </a:r>
            <a:endParaRPr dirty="0"/>
          </a:p>
        </p:txBody>
      </p:sp>
      <p:sp>
        <p:nvSpPr>
          <p:cNvPr id="11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7080893" y="189141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8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2.1: Creation of student.arff  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Open any text editor (e.g. notepad)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Using @relation, @attribute and @data tags enter the data in to the file with some missing values (?).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Courier New" panose="02070309020205020404" pitchFamily="49" charset="0"/>
              <a:buChar char="o"/>
            </a:pPr>
            <a:r>
              <a:rPr lang="en-US" sz="1600" dirty="0" smtClean="0"/>
              <a:t>Attributes: Name, </a:t>
            </a:r>
            <a:r>
              <a:rPr lang="en-US" sz="1600" dirty="0" err="1" smtClean="0"/>
              <a:t>RollNo</a:t>
            </a:r>
            <a:r>
              <a:rPr lang="en-US" sz="1600" dirty="0" smtClean="0"/>
              <a:t>, Gender, Age, IQ (1 -10), score.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Save the file as </a:t>
            </a:r>
            <a:r>
              <a:rPr lang="en-US" sz="2000" dirty="0" err="1" smtClean="0"/>
              <a:t>student.arff</a:t>
            </a:r>
            <a:r>
              <a:rPr lang="en-US" sz="2000" dirty="0" smtClean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</a:t>
            </a:r>
            <a:r>
              <a:rPr lang="en-US" sz="2000" dirty="0" err="1" smtClean="0"/>
              <a:t>student.arff</a:t>
            </a:r>
            <a:r>
              <a:rPr lang="en-US" sz="2000" dirty="0" smtClean="0"/>
              <a:t> in to </a:t>
            </a:r>
            <a:r>
              <a:rPr lang="en-US" sz="2000" dirty="0" err="1"/>
              <a:t>W</a:t>
            </a:r>
            <a:r>
              <a:rPr lang="en-US" sz="2000" dirty="0" err="1" smtClean="0"/>
              <a:t>eka</a:t>
            </a:r>
            <a:r>
              <a:rPr lang="en-US" sz="2000" dirty="0" smtClean="0"/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8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2.1: Creation of student.arff…  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00112" y="1032192"/>
            <a:ext cx="6850857" cy="645584"/>
            <a:chOff x="6199349" y="3901783"/>
            <a:chExt cx="2891859" cy="645584"/>
          </a:xfrm>
        </p:grpSpPr>
        <p:sp>
          <p:nvSpPr>
            <p:cNvPr id="6" name="TextBox 5"/>
            <p:cNvSpPr txBox="1"/>
            <p:nvPr/>
          </p:nvSpPr>
          <p:spPr>
            <a:xfrm>
              <a:off x="6351331" y="4024147"/>
              <a:ext cx="2739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We can use </a:t>
              </a:r>
              <a:r>
                <a:rPr lang="en-US" i="1" dirty="0" smtClean="0"/>
                <a:t>Filter </a:t>
              </a:r>
              <a:r>
                <a:rPr lang="en-US" i="1" dirty="0" smtClean="0">
                  <a:sym typeface="Wingdings" panose="05000000000000000000" pitchFamily="2" charset="2"/>
                </a:rPr>
                <a:t> Unsupervised  Attribute  </a:t>
              </a:r>
              <a:r>
                <a:rPr lang="en-US" i="1" dirty="0" err="1" smtClean="0">
                  <a:sym typeface="Wingdings" panose="05000000000000000000" pitchFamily="2" charset="2"/>
                </a:rPr>
                <a:t>StringToNominal</a:t>
              </a:r>
              <a:r>
                <a:rPr lang="en-US" dirty="0" smtClean="0">
                  <a:sym typeface="Wingdings" panose="05000000000000000000" pitchFamily="2" charset="2"/>
                </a:rPr>
                <a:t> to    </a:t>
              </a:r>
            </a:p>
            <a:p>
              <a:r>
                <a:rPr lang="en-US" dirty="0">
                  <a:sym typeface="Wingdings" panose="05000000000000000000" pitchFamily="2" charset="2"/>
                </a:rPr>
                <a:t> </a:t>
              </a:r>
              <a:r>
                <a:rPr lang="en-US" dirty="0" smtClean="0">
                  <a:sym typeface="Wingdings" panose="05000000000000000000" pitchFamily="2" charset="2"/>
                </a:rPr>
                <a:t>         convert the attribute type from string to nominal.</a:t>
              </a:r>
              <a:r>
                <a:rPr lang="en-US" dirty="0" smtClean="0"/>
                <a:t> </a:t>
              </a:r>
              <a:endParaRPr lang="en-IN" dirty="0"/>
            </a:p>
          </p:txBody>
        </p:sp>
        <p:grpSp>
          <p:nvGrpSpPr>
            <p:cNvPr id="7" name="Google Shape;9360;p148"/>
            <p:cNvGrpSpPr/>
            <p:nvPr/>
          </p:nvGrpSpPr>
          <p:grpSpPr>
            <a:xfrm>
              <a:off x="6199349" y="3901783"/>
              <a:ext cx="426462" cy="418363"/>
              <a:chOff x="-1183550" y="3586525"/>
              <a:chExt cx="296175" cy="290550"/>
            </a:xfrm>
          </p:grpSpPr>
          <p:sp>
            <p:nvSpPr>
              <p:cNvPr id="8" name="Google Shape;9361;p148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9362;p148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363;p148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55" extrusionOk="0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364;p148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43" extrusionOk="0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365;p148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366;p148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367;p148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3088" extrusionOk="0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368;p148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710" extrusionOk="0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369;p148"/>
              <p:cNvSpPr/>
              <p:nvPr/>
            </p:nvSpPr>
            <p:spPr>
              <a:xfrm>
                <a:off x="-1135500" y="3586525"/>
                <a:ext cx="1937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8188" extrusionOk="0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268302" y="1673824"/>
            <a:ext cx="2252423" cy="3262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@relation student</a:t>
            </a:r>
          </a:p>
          <a:p>
            <a:endParaRPr lang="en-US" sz="400" dirty="0"/>
          </a:p>
          <a:p>
            <a:r>
              <a:rPr lang="en-US" sz="1100" dirty="0"/>
              <a:t>@attribute Name string</a:t>
            </a:r>
          </a:p>
          <a:p>
            <a:r>
              <a:rPr lang="en-US" sz="1100" dirty="0"/>
              <a:t>@attribute </a:t>
            </a:r>
            <a:r>
              <a:rPr lang="en-US" sz="1100" dirty="0" err="1"/>
              <a:t>RegNo</a:t>
            </a:r>
            <a:r>
              <a:rPr lang="en-US" sz="1100" dirty="0"/>
              <a:t> string</a:t>
            </a:r>
          </a:p>
          <a:p>
            <a:r>
              <a:rPr lang="en-US" sz="1100" dirty="0"/>
              <a:t>@attribute Gender string</a:t>
            </a:r>
          </a:p>
          <a:p>
            <a:r>
              <a:rPr lang="en-US" sz="1100" dirty="0"/>
              <a:t>@attribute Age numeric</a:t>
            </a:r>
          </a:p>
          <a:p>
            <a:r>
              <a:rPr lang="en-US" sz="1100" dirty="0"/>
              <a:t>@attribute IQ numeric</a:t>
            </a:r>
          </a:p>
          <a:p>
            <a:r>
              <a:rPr lang="en-US" sz="1100" dirty="0"/>
              <a:t>@attribute Score numeric</a:t>
            </a:r>
          </a:p>
          <a:p>
            <a:endParaRPr lang="en-US" sz="400" dirty="0"/>
          </a:p>
          <a:p>
            <a:r>
              <a:rPr lang="en-US" sz="1100" dirty="0"/>
              <a:t>@data</a:t>
            </a:r>
          </a:p>
          <a:p>
            <a:r>
              <a:rPr lang="en-US" sz="1100" dirty="0"/>
              <a:t>Ramu,20A81A0501,M,40,7,80</a:t>
            </a:r>
          </a:p>
          <a:p>
            <a:r>
              <a:rPr lang="en-US" sz="1100" dirty="0"/>
              <a:t>Raju,20A81A0502,M,20,?,86</a:t>
            </a:r>
          </a:p>
          <a:p>
            <a:r>
              <a:rPr lang="en-US" sz="1100" dirty="0"/>
              <a:t>Rani,20A81A0503,F,25,4,68</a:t>
            </a:r>
          </a:p>
          <a:p>
            <a:r>
              <a:rPr lang="en-US" sz="1100" dirty="0"/>
              <a:t>Girish,20A81A0504,?,39,5,53</a:t>
            </a:r>
          </a:p>
          <a:p>
            <a:r>
              <a:rPr lang="en-US" sz="1100" dirty="0"/>
              <a:t>Anji,20A81A0505,M,29,6,96</a:t>
            </a:r>
          </a:p>
          <a:p>
            <a:r>
              <a:rPr lang="en-US" sz="1100" dirty="0"/>
              <a:t>Sri,20A81A0506,F,33,4,76</a:t>
            </a:r>
          </a:p>
          <a:p>
            <a:r>
              <a:rPr lang="en-US" sz="1100" dirty="0"/>
              <a:t>Subbu,20A81A0507,M,41,9,84</a:t>
            </a:r>
          </a:p>
          <a:p>
            <a:r>
              <a:rPr lang="en-US" sz="1100" dirty="0"/>
              <a:t>Raghu,20A81A0508,M,?,5,53</a:t>
            </a:r>
          </a:p>
          <a:p>
            <a:r>
              <a:rPr lang="en-US" sz="1100" dirty="0"/>
              <a:t>Chinni,20A81A0509,F,33,6,78</a:t>
            </a:r>
          </a:p>
          <a:p>
            <a:r>
              <a:rPr lang="en-US" sz="1100" dirty="0" smtClean="0"/>
              <a:t>Appu,20A81A0510,M,39,5,62</a:t>
            </a:r>
            <a:endParaRPr lang="en-IN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322" y="1703136"/>
            <a:ext cx="2751292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552" y="1772287"/>
            <a:ext cx="3003434" cy="1828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65673" y="4127391"/>
            <a:ext cx="5248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We can make Gender attribute nominal while file creation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@attribute Gender {M, F}</a:t>
            </a: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358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2.2: Handling missing values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1800" dirty="0" smtClean="0">
                <a:sym typeface="Wingdings" panose="05000000000000000000" pitchFamily="2" charset="2"/>
              </a:rPr>
              <a:t>Use </a:t>
            </a:r>
            <a:r>
              <a:rPr lang="en-US" sz="1800" b="1" i="1" dirty="0" smtClean="0">
                <a:sym typeface="Wingdings" panose="05000000000000000000" pitchFamily="2" charset="2"/>
              </a:rPr>
              <a:t>Filter  Unsupervised  Attribute  </a:t>
            </a:r>
            <a:r>
              <a:rPr lang="en-US" sz="1800" b="1" i="1" dirty="0" err="1" smtClean="0">
                <a:sym typeface="Wingdings" panose="05000000000000000000" pitchFamily="2" charset="2"/>
              </a:rPr>
              <a:t>ReplaceMissingValues</a:t>
            </a:r>
            <a:r>
              <a:rPr lang="en-US" sz="1800" b="1" i="1" dirty="0" smtClean="0"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filter to fill missing numeric attribute values with mean and nominal values with mode.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Ø"/>
            </a:pPr>
            <a:r>
              <a:rPr lang="en-US" sz="1600" dirty="0" smtClean="0"/>
              <a:t>To fill the missing values in the class(target – default is last) attribute, make </a:t>
            </a:r>
            <a:r>
              <a:rPr lang="en-US" sz="1600" dirty="0" err="1" smtClean="0"/>
              <a:t>ignoreClass</a:t>
            </a:r>
            <a:r>
              <a:rPr lang="en-US" sz="1600" dirty="0" smtClean="0"/>
              <a:t> parameter True.</a:t>
            </a:r>
          </a:p>
          <a:p>
            <a:pPr marL="457200" lvl="1" indent="0" algn="just">
              <a:spcAft>
                <a:spcPts val="600"/>
              </a:spcAft>
              <a:buSzPts val="1100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12" y="2920825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»» Observe the missing values for all the attributes after applying the filter.</a:t>
            </a:r>
            <a:endParaRPr lang="en-IN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57321"/>
              </p:ext>
            </p:extLst>
          </p:nvPr>
        </p:nvGraphicFramePr>
        <p:xfrm>
          <a:off x="1645445" y="3435999"/>
          <a:ext cx="6096000" cy="1630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Attribute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Missing values are replaced with?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8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2.3: Discretizing an attribute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Select </a:t>
            </a:r>
            <a:r>
              <a:rPr lang="en-US" sz="1800" b="1" i="1" dirty="0" smtClean="0">
                <a:sym typeface="Wingdings" panose="05000000000000000000" pitchFamily="2" charset="2"/>
              </a:rPr>
              <a:t>Filter  Unsupervised  Attribute  Discretize  </a:t>
            </a:r>
            <a:r>
              <a:rPr lang="en-US" sz="1800" dirty="0" smtClean="0">
                <a:sym typeface="Wingdings" panose="05000000000000000000" pitchFamily="2" charset="2"/>
              </a:rPr>
              <a:t>filter to convert a numeric attribute as nominal attribute.</a:t>
            </a:r>
          </a:p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Open the filter’s object editor.</a:t>
            </a:r>
          </a:p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Enter the </a:t>
            </a:r>
            <a:r>
              <a:rPr lang="en-US" sz="1800" dirty="0" err="1" smtClean="0">
                <a:sym typeface="Wingdings" panose="05000000000000000000" pitchFamily="2" charset="2"/>
              </a:rPr>
              <a:t>attributeIndeces</a:t>
            </a:r>
            <a:r>
              <a:rPr lang="en-US" sz="1800" dirty="0" smtClean="0">
                <a:sym typeface="Wingdings" panose="05000000000000000000" pitchFamily="2" charset="2"/>
              </a:rPr>
              <a:t> to be discretized.</a:t>
            </a:r>
          </a:p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Enter the bins you want for the attribute.</a:t>
            </a:r>
          </a:p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Click ok</a:t>
            </a:r>
          </a:p>
          <a:p>
            <a:pPr marL="400050" lvl="0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800" dirty="0" smtClean="0">
                <a:sym typeface="Wingdings" panose="05000000000000000000" pitchFamily="2" charset="2"/>
              </a:rPr>
              <a:t>Click Apply</a:t>
            </a:r>
            <a:endParaRPr lang="en-US" sz="18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439" y="2596786"/>
            <a:ext cx="2767285" cy="24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2.3: Discretizing an attribute…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352594"/>
              </p:ext>
            </p:extLst>
          </p:nvPr>
        </p:nvGraphicFramePr>
        <p:xfrm>
          <a:off x="3852865" y="2292029"/>
          <a:ext cx="5162551" cy="12496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26406"/>
                <a:gridCol w="1835944"/>
                <a:gridCol w="1600201"/>
              </a:tblGrid>
              <a:tr h="4214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Numeric</a:t>
                      </a:r>
                      <a:r>
                        <a:rPr lang="en-US" baseline="0" dirty="0" smtClean="0"/>
                        <a:t> Attribute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Bins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Bin-wise</a:t>
                      </a:r>
                      <a:r>
                        <a:rPr lang="en-US" baseline="0" dirty="0" smtClean="0"/>
                        <a:t> Instances Count 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710"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8" y="1582081"/>
            <a:ext cx="3536766" cy="25398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144513" y="4274508"/>
            <a:ext cx="5999487" cy="645584"/>
            <a:chOff x="6199349" y="3901783"/>
            <a:chExt cx="2891859" cy="645584"/>
          </a:xfrm>
        </p:grpSpPr>
        <p:sp>
          <p:nvSpPr>
            <p:cNvPr id="10" name="TextBox 9"/>
            <p:cNvSpPr txBox="1"/>
            <p:nvPr/>
          </p:nvSpPr>
          <p:spPr>
            <a:xfrm>
              <a:off x="6351331" y="4024147"/>
              <a:ext cx="2739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We can use </a:t>
              </a:r>
              <a:r>
                <a:rPr lang="en-US" dirty="0" err="1" smtClean="0"/>
                <a:t>useBinNumbers</a:t>
              </a:r>
              <a:r>
                <a:rPr lang="en-US" dirty="0" smtClean="0"/>
                <a:t> parameter to change the labels to 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     </a:t>
              </a:r>
              <a:r>
                <a:rPr lang="en-US" dirty="0" err="1" smtClean="0"/>
                <a:t>Bxofy</a:t>
              </a:r>
              <a:r>
                <a:rPr lang="en-US" dirty="0" smtClean="0"/>
                <a:t> format.</a:t>
              </a:r>
              <a:endParaRPr lang="en-IN" dirty="0"/>
            </a:p>
          </p:txBody>
        </p:sp>
        <p:grpSp>
          <p:nvGrpSpPr>
            <p:cNvPr id="11" name="Google Shape;9360;p148"/>
            <p:cNvGrpSpPr/>
            <p:nvPr/>
          </p:nvGrpSpPr>
          <p:grpSpPr>
            <a:xfrm>
              <a:off x="6199349" y="3901783"/>
              <a:ext cx="426462" cy="418363"/>
              <a:chOff x="-1183550" y="3586525"/>
              <a:chExt cx="296175" cy="290550"/>
            </a:xfrm>
          </p:grpSpPr>
          <p:sp>
            <p:nvSpPr>
              <p:cNvPr id="12" name="Google Shape;9361;p148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362;p148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663" extrusionOk="0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363;p148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055" extrusionOk="0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364;p148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043" extrusionOk="0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365;p148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366;p148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055" extrusionOk="0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367;p148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3088" extrusionOk="0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368;p148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2710" extrusionOk="0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369;p148"/>
              <p:cNvSpPr/>
              <p:nvPr/>
            </p:nvSpPr>
            <p:spPr>
              <a:xfrm>
                <a:off x="-1135500" y="3586525"/>
                <a:ext cx="193775" cy="204700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8188" extrusionOk="0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37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0901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2.4: Normalization &amp; Standardization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Google Shape;489;p60"/>
          <p:cNvSpPr txBox="1">
            <a:spLocks/>
          </p:cNvSpPr>
          <p:nvPr/>
        </p:nvSpPr>
        <p:spPr>
          <a:xfrm>
            <a:off x="763583" y="1209761"/>
            <a:ext cx="7717500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Normalization: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Rescaling all the numeric attributes to the range 0 to 1.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Filter </a:t>
            </a:r>
            <a:r>
              <a:rPr lang="en-US" sz="1600" dirty="0" smtClean="0">
                <a:sym typeface="Wingdings" panose="05000000000000000000" pitchFamily="2" charset="2"/>
              </a:rPr>
              <a:t> Unsupervised  Attribute  Normalize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Default range [0, 1]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>
                <a:sym typeface="Wingdings" panose="05000000000000000000" pitchFamily="2" charset="2"/>
              </a:rPr>
              <a:t>Range can be changed to [-1, 1] by parameter values scale = 2 and translation = -1.</a:t>
            </a:r>
            <a:endParaRPr lang="en-US" sz="1600" dirty="0" smtClean="0"/>
          </a:p>
          <a:p>
            <a:pPr marL="285750" indent="-285750"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Standardization: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Rescaling all the numeric attributes, such that they all have mean = 0 and SD = 1.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Filter </a:t>
            </a:r>
            <a:r>
              <a:rPr lang="en-US" sz="1600" dirty="0" smtClean="0">
                <a:sym typeface="Wingdings" panose="05000000000000000000" pitchFamily="2" charset="2"/>
              </a:rPr>
              <a:t> Unsupervised  Attribute  Standardize</a:t>
            </a:r>
            <a:endParaRPr lang="en-US" sz="1600" dirty="0" smtClean="0"/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0" indent="0">
              <a:buSzPts val="1100"/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23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428750" y="2511803"/>
            <a:ext cx="396407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Weka Introduction</a:t>
            </a:r>
            <a:endParaRPr sz="3600"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0</a:t>
            </a:r>
            <a:endParaRPr sz="32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61304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2.4: Normalization &amp; Standardization…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2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64216"/>
              </p:ext>
            </p:extLst>
          </p:nvPr>
        </p:nvGraphicFramePr>
        <p:xfrm>
          <a:off x="478630" y="1361281"/>
          <a:ext cx="8365332" cy="21031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91333"/>
                <a:gridCol w="2091333"/>
                <a:gridCol w="2091333"/>
                <a:gridCol w="20913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 of the Numeric Attribute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</a:t>
                      </a:r>
                      <a:r>
                        <a:rPr lang="en-US" baseline="0" dirty="0" smtClean="0"/>
                        <a:t> Characteristics</a:t>
                      </a:r>
                    </a:p>
                    <a:p>
                      <a:pPr algn="ctr"/>
                      <a:r>
                        <a:rPr lang="en-US" baseline="0" dirty="0" smtClean="0"/>
                        <a:t>(Min, Max, Mean &amp; SD)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Characteristics After Normalization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/>
                        <a:t>Characteristics After Standardization</a:t>
                      </a:r>
                      <a:endParaRPr lang="en-IN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4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Association Rule Mining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3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162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59140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contact-lenses.arff dataset and explore it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5660944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Change </a:t>
            </a:r>
            <a:r>
              <a:rPr lang="en" dirty="0" smtClean="0"/>
              <a:t>the parameters and observe the results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855238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286932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159713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Apply Apriori algorithm with default parameters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423544" y="196999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21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679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3.1: Load conntact-lenses.arff and explore it 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Go to Explorer </a:t>
            </a:r>
            <a:r>
              <a:rPr lang="en-US" sz="2000" dirty="0" smtClean="0">
                <a:sym typeface="Wingdings" panose="05000000000000000000" pitchFamily="2" charset="2"/>
              </a:rPr>
              <a:t>  </a:t>
            </a:r>
            <a:r>
              <a:rPr lang="en-US" sz="2000" dirty="0" err="1" smtClean="0">
                <a:sym typeface="Wingdings" panose="05000000000000000000" pitchFamily="2" charset="2"/>
              </a:rPr>
              <a:t>OpenFile</a:t>
            </a:r>
            <a:r>
              <a:rPr lang="en-US" sz="2000" dirty="0" smtClean="0">
                <a:sym typeface="Wingdings" panose="05000000000000000000" pitchFamily="2" charset="2"/>
              </a:rPr>
              <a:t>  Browse C:/Program Files/</a:t>
            </a:r>
            <a:r>
              <a:rPr lang="en-US" sz="2000" dirty="0" err="1" smtClean="0">
                <a:sym typeface="Wingdings" panose="05000000000000000000" pitchFamily="2" charset="2"/>
              </a:rPr>
              <a:t>Weks</a:t>
            </a:r>
            <a:r>
              <a:rPr lang="en-US" sz="2000" dirty="0" smtClean="0">
                <a:sym typeface="Wingdings" panose="05000000000000000000" pitchFamily="2" charset="2"/>
              </a:rPr>
              <a:t>-x-x-x/data  open contact-</a:t>
            </a:r>
            <a:r>
              <a:rPr lang="en-US" sz="2000" dirty="0" err="1" smtClean="0">
                <a:sym typeface="Wingdings" panose="05000000000000000000" pitchFamily="2" charset="2"/>
              </a:rPr>
              <a:t>lenses.arff</a:t>
            </a:r>
            <a:r>
              <a:rPr lang="en-US" sz="2000" dirty="0" smtClean="0">
                <a:sym typeface="Wingdings" panose="05000000000000000000" pitchFamily="2" charset="2"/>
              </a:rPr>
              <a:t> file.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00307"/>
              </p:ext>
            </p:extLst>
          </p:nvPr>
        </p:nvGraphicFramePr>
        <p:xfrm>
          <a:off x="1185862" y="2121698"/>
          <a:ext cx="6829426" cy="29565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78819"/>
                <a:gridCol w="4850607"/>
              </a:tblGrid>
              <a:tr h="24909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Attribute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States and their meaning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age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baseline="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baseline="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baseline="0" dirty="0" smtClean="0"/>
                        <a:t>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4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spectacle-prescript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4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astigmatism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4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tear-prod-rate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782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contact-lenses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200" dirty="0" smtClean="0"/>
                        <a:t>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1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/>
              <a:t>It is a data mining process that finds features which occur together or features that are correlated</a:t>
            </a:r>
            <a:r>
              <a:rPr lang="en-US" sz="1800" dirty="0" smtClean="0"/>
              <a:t>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/>
              <a:t>Applications: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Market Basket Analysis 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Cross Marketing</a:t>
            </a:r>
            <a:endParaRPr lang="en-US" sz="1600" dirty="0"/>
          </a:p>
          <a:p>
            <a:pPr marL="457200" lvl="1" indent="0" algn="just">
              <a:spcAft>
                <a:spcPts val="600"/>
              </a:spcAft>
              <a:buSzPts val="1100"/>
              <a:buNone/>
            </a:pPr>
            <a:endParaRPr lang="en-US" sz="1800" dirty="0" smtClean="0"/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3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2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/>
              <a:t>Association rules are mined out after frequent </a:t>
            </a:r>
            <a:r>
              <a:rPr lang="en-US" sz="1800" dirty="0" err="1"/>
              <a:t>itemsets</a:t>
            </a:r>
            <a:r>
              <a:rPr lang="en-US" sz="1800" dirty="0"/>
              <a:t> in a big dataset </a:t>
            </a:r>
            <a:r>
              <a:rPr lang="en-US" sz="1800" dirty="0" smtClean="0"/>
              <a:t>which can be found using algorithms </a:t>
            </a:r>
            <a:r>
              <a:rPr lang="en-US" sz="1800" dirty="0"/>
              <a:t>such as </a:t>
            </a:r>
            <a:r>
              <a:rPr lang="en-US" sz="1800" dirty="0" err="1"/>
              <a:t>Apriori</a:t>
            </a:r>
            <a:r>
              <a:rPr lang="en-US" sz="1800" dirty="0"/>
              <a:t> and FP Growth. </a:t>
            </a:r>
            <a:endParaRPr lang="en-US" sz="1800" dirty="0" smtClean="0"/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/>
              <a:t>Frequent </a:t>
            </a:r>
            <a:r>
              <a:rPr lang="en-US" sz="1800" dirty="0" err="1"/>
              <a:t>Itemset</a:t>
            </a:r>
            <a:r>
              <a:rPr lang="en-US" sz="1800" dirty="0"/>
              <a:t> mining mines data using support and confidence measures.</a:t>
            </a:r>
            <a:endParaRPr lang="en-US" sz="1800" dirty="0" smtClean="0"/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endParaRPr lang="en-US" sz="23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24833" y="3518296"/>
                <a:ext cx="5294334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33" y="3518296"/>
                <a:ext cx="5294334" cy="447302"/>
              </a:xfrm>
              <a:prstGeom prst="rect">
                <a:avLst/>
              </a:prstGeom>
              <a:blipFill rotWithShape="0">
                <a:blip r:embed="rId3"/>
                <a:stretch>
                  <a:fillRect l="-576" t="-2703" r="-115" b="-162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07937" y="4199335"/>
                <a:ext cx="6377002" cy="447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𝑐𝑜𝑛𝑓𝑖𝑑𝑒𝑛𝑐𝑒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𝑖𝑛𝑠𝑡𝑎𝑛𝑐𝑒𝑠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937" y="4199335"/>
                <a:ext cx="6377002" cy="447302"/>
              </a:xfrm>
              <a:prstGeom prst="rect">
                <a:avLst/>
              </a:prstGeom>
              <a:blipFill rotWithShape="0">
                <a:blip r:embed="rId4"/>
                <a:stretch>
                  <a:fillRect l="-382" t="-2740" b="-16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5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/>
              <a:t>Apriori</a:t>
            </a:r>
            <a:r>
              <a:rPr lang="en-US" sz="1800" dirty="0"/>
              <a:t> Rule </a:t>
            </a:r>
            <a:r>
              <a:rPr lang="en-US" sz="1800" dirty="0" smtClean="0"/>
              <a:t>Learner: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Implements </a:t>
            </a:r>
            <a:r>
              <a:rPr lang="en-US" sz="1800" dirty="0" err="1" smtClean="0"/>
              <a:t>Apriori</a:t>
            </a:r>
            <a:r>
              <a:rPr lang="en-US" sz="1800" dirty="0" smtClean="0"/>
              <a:t> algorithm.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Iteratively reduces the minimum support from its </a:t>
            </a:r>
            <a:r>
              <a:rPr lang="en-US" sz="1800" dirty="0" err="1" smtClean="0"/>
              <a:t>upperBound</a:t>
            </a:r>
            <a:r>
              <a:rPr lang="en-US" sz="1800" dirty="0" smtClean="0"/>
              <a:t> until</a:t>
            </a:r>
          </a:p>
          <a:p>
            <a:pPr marL="1657350" lvl="3" indent="-285750" algn="just">
              <a:spcAft>
                <a:spcPts val="600"/>
              </a:spcAft>
              <a:buSzPts val="1100"/>
              <a:buFontTx/>
              <a:buChar char="-"/>
            </a:pPr>
            <a:r>
              <a:rPr lang="en-US" sz="1600" dirty="0" smtClean="0"/>
              <a:t>it finds the required number of rules with the given minimum confidence or  </a:t>
            </a:r>
          </a:p>
          <a:p>
            <a:pPr marL="1657350" lvl="3" indent="-285750" algn="just">
              <a:spcAft>
                <a:spcPts val="600"/>
              </a:spcAft>
              <a:buSzPts val="1100"/>
              <a:buFontTx/>
              <a:buChar char="-"/>
            </a:pPr>
            <a:r>
              <a:rPr lang="en-US" sz="1600" dirty="0"/>
              <a:t>t</a:t>
            </a:r>
            <a:r>
              <a:rPr lang="en-US" sz="1600" dirty="0" smtClean="0"/>
              <a:t>he minimum support reaches </a:t>
            </a:r>
            <a:r>
              <a:rPr lang="en-US" sz="1600" dirty="0" err="1" smtClean="0"/>
              <a:t>lowerBound</a:t>
            </a:r>
            <a:endParaRPr lang="en-US" sz="2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/>
              <a:t>Apriori</a:t>
            </a:r>
            <a:r>
              <a:rPr lang="en-US" sz="1800" dirty="0"/>
              <a:t> Rule Learner </a:t>
            </a:r>
            <a:r>
              <a:rPr lang="en-US" sz="1800" dirty="0" smtClean="0"/>
              <a:t>…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Default values:</a:t>
            </a:r>
          </a:p>
          <a:p>
            <a:pPr marL="1371600" lvl="3" indent="0" algn="just">
              <a:spcAft>
                <a:spcPts val="600"/>
              </a:spcAft>
              <a:buSzPts val="1100"/>
              <a:buNone/>
            </a:pPr>
            <a:r>
              <a:rPr lang="en-US" sz="1800" dirty="0" err="1" smtClean="0"/>
              <a:t>lowerBoundMinSupport</a:t>
            </a:r>
            <a:r>
              <a:rPr lang="en-US" sz="1800" dirty="0" smtClean="0"/>
              <a:t> = 0.1 (10%)</a:t>
            </a:r>
          </a:p>
          <a:p>
            <a:pPr marL="1371600" lvl="3" indent="0" algn="just">
              <a:spcAft>
                <a:spcPts val="600"/>
              </a:spcAft>
              <a:buSzPts val="1100"/>
              <a:buNone/>
            </a:pPr>
            <a:r>
              <a:rPr lang="en-US" sz="1800" dirty="0" err="1" smtClean="0"/>
              <a:t>upperBoundMinSupport</a:t>
            </a:r>
            <a:r>
              <a:rPr lang="en-US" sz="1800" dirty="0" smtClean="0"/>
              <a:t> = 1.0 (100%)</a:t>
            </a:r>
          </a:p>
          <a:p>
            <a:pPr marL="1371600" lvl="3" indent="0" algn="just">
              <a:spcAft>
                <a:spcPts val="600"/>
              </a:spcAft>
              <a:buSzPts val="1100"/>
              <a:buNone/>
            </a:pPr>
            <a:r>
              <a:rPr lang="en-US" sz="1800" dirty="0" err="1" smtClean="0"/>
              <a:t>metricType</a:t>
            </a:r>
            <a:r>
              <a:rPr lang="en-US" sz="1800" dirty="0" smtClean="0"/>
              <a:t> = Confidence</a:t>
            </a:r>
          </a:p>
          <a:p>
            <a:pPr marL="1371600" lvl="3" indent="0" algn="just">
              <a:spcAft>
                <a:spcPts val="600"/>
              </a:spcAft>
              <a:buSzPts val="1100"/>
              <a:buNone/>
            </a:pPr>
            <a:r>
              <a:rPr lang="en-US" sz="1800" dirty="0" err="1" smtClean="0"/>
              <a:t>minMetric</a:t>
            </a:r>
            <a:r>
              <a:rPr lang="en-US" sz="1800" dirty="0" smtClean="0"/>
              <a:t> = 0.9 (90%)</a:t>
            </a:r>
          </a:p>
          <a:p>
            <a:pPr marL="1371600" lvl="3" indent="0" algn="just">
              <a:spcAft>
                <a:spcPts val="600"/>
              </a:spcAft>
              <a:buSzPts val="1100"/>
              <a:buNone/>
            </a:pPr>
            <a:r>
              <a:rPr lang="en-US" sz="1800" dirty="0" err="1" smtClean="0"/>
              <a:t>numRules</a:t>
            </a:r>
            <a:r>
              <a:rPr lang="en-US" sz="1800" dirty="0" smtClean="0"/>
              <a:t> =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43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Steps: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/>
              <a:t>Select Associate </a:t>
            </a:r>
            <a:r>
              <a:rPr lang="en-US" sz="1600" dirty="0" smtClean="0">
                <a:sym typeface="Wingdings" panose="05000000000000000000" pitchFamily="2" charset="2"/>
              </a:rPr>
              <a:t> Choose  associations  </a:t>
            </a:r>
            <a:r>
              <a:rPr lang="en-US" sz="1600" dirty="0" err="1" smtClean="0">
                <a:sym typeface="Wingdings" panose="05000000000000000000" pitchFamily="2" charset="2"/>
              </a:rPr>
              <a:t>Apriori</a:t>
            </a:r>
            <a:r>
              <a:rPr lang="en-US" sz="1600" dirty="0" smtClean="0">
                <a:sym typeface="Wingdings" panose="05000000000000000000" pitchFamily="2" charset="2"/>
              </a:rPr>
              <a:t>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>
                <a:sym typeface="Wingdings" panose="05000000000000000000" pitchFamily="2" charset="2"/>
              </a:rPr>
              <a:t>Observe the default parameter values.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>
                <a:sym typeface="Wingdings" panose="05000000000000000000" pitchFamily="2" charset="2"/>
              </a:rPr>
              <a:t>Click on Start.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8" y="3188088"/>
            <a:ext cx="3986212" cy="1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7" y="2080725"/>
            <a:ext cx="3209544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96" y="2080725"/>
            <a:ext cx="49699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4057175" y="1031825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" sz="1800" dirty="0" smtClean="0"/>
              <a:t>Open source software provides the tools for data preprocessing, implementation of several Data Mining and Machine Learning tasks  and visualization.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1586225"/>
            <a:ext cx="2743200" cy="1828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874" y="2557463"/>
            <a:ext cx="2694943" cy="2392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22613"/>
              </p:ext>
            </p:extLst>
          </p:nvPr>
        </p:nvGraphicFramePr>
        <p:xfrm>
          <a:off x="1185863" y="2061368"/>
          <a:ext cx="7122318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2476118"/>
                <a:gridCol w="46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Default Parameters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Observations</a:t>
                      </a:r>
                      <a:endParaRPr lang="en-IN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lowerBoundMinSupport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upperBoundMinSupport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metricType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minMetric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l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numRules</a:t>
                      </a:r>
                      <a:r>
                        <a:rPr lang="en-US" sz="1200" dirty="0" smtClean="0"/>
                        <a:t>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Minimum support = </a:t>
                      </a:r>
                    </a:p>
                    <a:p>
                      <a:r>
                        <a:rPr lang="en-US" sz="1200" dirty="0" smtClean="0"/>
                        <a:t>Minimum Metric &lt;Confidence&gt; = </a:t>
                      </a:r>
                    </a:p>
                    <a:p>
                      <a:r>
                        <a:rPr lang="en-US" sz="1200" dirty="0" smtClean="0"/>
                        <a:t>Number of cycles</a:t>
                      </a:r>
                      <a:r>
                        <a:rPr lang="en-US" sz="1200" baseline="0" dirty="0" smtClean="0"/>
                        <a:t> performed = </a:t>
                      </a:r>
                    </a:p>
                    <a:p>
                      <a:r>
                        <a:rPr lang="en-US" sz="1200" baseline="0" dirty="0" smtClean="0"/>
                        <a:t>Best rules found with confidence:</a:t>
                      </a:r>
                    </a:p>
                    <a:p>
                      <a:r>
                        <a:rPr lang="en-US" sz="1200" baseline="0" dirty="0" smtClean="0"/>
                        <a:t>1.</a:t>
                      </a:r>
                    </a:p>
                    <a:p>
                      <a:r>
                        <a:rPr lang="en-US" sz="1200" baseline="0" dirty="0" smtClean="0"/>
                        <a:t>2.</a:t>
                      </a:r>
                    </a:p>
                    <a:p>
                      <a:r>
                        <a:rPr lang="en-US" sz="1200" baseline="0" dirty="0" smtClean="0"/>
                        <a:t>3.</a:t>
                      </a:r>
                    </a:p>
                    <a:p>
                      <a:r>
                        <a:rPr lang="en-US" sz="1200" baseline="0" dirty="0" smtClean="0"/>
                        <a:t>4.</a:t>
                      </a:r>
                    </a:p>
                    <a:p>
                      <a:r>
                        <a:rPr lang="en-US" sz="1200" baseline="0" dirty="0" smtClean="0"/>
                        <a:t>5.</a:t>
                      </a:r>
                    </a:p>
                    <a:p>
                      <a:r>
                        <a:rPr lang="en-US" sz="1200" baseline="0" dirty="0" smtClean="0"/>
                        <a:t>6.</a:t>
                      </a:r>
                    </a:p>
                    <a:p>
                      <a:r>
                        <a:rPr lang="en-US" sz="1200" baseline="0" dirty="0" smtClean="0"/>
                        <a:t>7.</a:t>
                      </a:r>
                    </a:p>
                    <a:p>
                      <a:r>
                        <a:rPr lang="en-US" sz="1200" baseline="0" dirty="0" smtClean="0"/>
                        <a:t>8.</a:t>
                      </a:r>
                    </a:p>
                    <a:p>
                      <a:r>
                        <a:rPr lang="en-US" sz="1200" baseline="0" dirty="0" smtClean="0"/>
                        <a:t>9.</a:t>
                      </a:r>
                    </a:p>
                    <a:p>
                      <a:r>
                        <a:rPr lang="en-US" sz="1200" baseline="0" dirty="0" smtClean="0"/>
                        <a:t>10.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09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8166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3.3: Apply Apriori Algorithm with required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140776"/>
              </p:ext>
            </p:extLst>
          </p:nvPr>
        </p:nvGraphicFramePr>
        <p:xfrm>
          <a:off x="1185863" y="2061368"/>
          <a:ext cx="7122318" cy="320548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2476118"/>
                <a:gridCol w="46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Parameters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Observations</a:t>
                      </a:r>
                      <a:endParaRPr lang="en-IN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lowerBoundMinSupport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upperBoundMinSupport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metricType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minMetric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l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numRules</a:t>
                      </a:r>
                      <a:r>
                        <a:rPr lang="en-US" sz="1200" dirty="0" smtClean="0"/>
                        <a:t>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support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Metric &lt;Confidence&gt;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Number of cycles</a:t>
                      </a:r>
                      <a:r>
                        <a:rPr lang="en-US" sz="1200" baseline="0" dirty="0" smtClean="0"/>
                        <a:t> performed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aseline="0" dirty="0" smtClean="0"/>
                        <a:t>Best rules found with confidence:</a:t>
                      </a:r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35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8166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3.3: Apply Apriori Algorithm with required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10627"/>
              </p:ext>
            </p:extLst>
          </p:nvPr>
        </p:nvGraphicFramePr>
        <p:xfrm>
          <a:off x="1185863" y="2061368"/>
          <a:ext cx="7122318" cy="320548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2476118"/>
                <a:gridCol w="46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Parameters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Observations</a:t>
                      </a:r>
                      <a:endParaRPr lang="en-IN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lowerBoundMinSupport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upperBoundMinSupport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metricType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minMetric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l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numRules</a:t>
                      </a:r>
                      <a:r>
                        <a:rPr lang="en-US" sz="1200" dirty="0" smtClean="0"/>
                        <a:t>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support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Metric &lt;Confidence&gt;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Number of cycles</a:t>
                      </a:r>
                      <a:r>
                        <a:rPr lang="en-US" sz="1200" baseline="0" dirty="0" smtClean="0"/>
                        <a:t> performed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aseline="0" dirty="0" smtClean="0"/>
                        <a:t>Best rules found with confidence:</a:t>
                      </a:r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5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Association Rule Mining on Employee Data set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4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69616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59140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employee.arff dataset and load it into Weka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5660944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/>
              <a:t>Change </a:t>
            </a:r>
            <a:r>
              <a:rPr lang="en" dirty="0" smtClean="0"/>
              <a:t>the parameters and observe the results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855238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286932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159713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Apply Apriori algorithm with default parameters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423544" y="196999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86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67948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4.1: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Create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employee.arff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dataset and load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it.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Create </a:t>
            </a:r>
            <a:r>
              <a:rPr lang="en-US" sz="2000" dirty="0" err="1" smtClean="0"/>
              <a:t>employee.arff</a:t>
            </a:r>
            <a:r>
              <a:rPr lang="en-US" sz="2000" dirty="0" smtClean="0"/>
              <a:t> with following categorical attributes and load it.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38374"/>
              </p:ext>
            </p:extLst>
          </p:nvPr>
        </p:nvGraphicFramePr>
        <p:xfrm>
          <a:off x="5014912" y="1721168"/>
          <a:ext cx="3914776" cy="33223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79445"/>
                <a:gridCol w="2135331"/>
              </a:tblGrid>
              <a:tr h="24738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Attribute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States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1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Designation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baseline="0" dirty="0" smtClean="0"/>
                        <a:t>Manager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baseline="0" dirty="0" smtClean="0"/>
                        <a:t>Developer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baseline="0" dirty="0" smtClean="0"/>
                        <a:t>Tester 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40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Beneficiary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Yes 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No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40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GPF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Yes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No 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1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Salary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Low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Medium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High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916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CreditRating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Poor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Fair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Excellent  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940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BankLoan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Yes</a:t>
                      </a:r>
                    </a:p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1100" dirty="0" smtClean="0"/>
                        <a:t>No</a:t>
                      </a:r>
                      <a:endParaRPr lang="en-IN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6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0663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4.1: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Create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employee.arff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dataset and load it…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9721" y="989149"/>
            <a:ext cx="3145035" cy="39395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000" dirty="0"/>
              <a:t>@relation employee</a:t>
            </a:r>
          </a:p>
          <a:p>
            <a:endParaRPr lang="en-IN" sz="1000" dirty="0"/>
          </a:p>
          <a:p>
            <a:r>
              <a:rPr lang="en-IN" sz="1000" dirty="0"/>
              <a:t>@attribute Designation {manager, developer, tester}</a:t>
            </a:r>
          </a:p>
          <a:p>
            <a:r>
              <a:rPr lang="en-IN" sz="1000" dirty="0"/>
              <a:t>@attribute Beneficiary {yes,  no}</a:t>
            </a:r>
          </a:p>
          <a:p>
            <a:r>
              <a:rPr lang="en-IN" sz="1000" dirty="0"/>
              <a:t>@attribute GPF {yes, no}</a:t>
            </a:r>
          </a:p>
          <a:p>
            <a:r>
              <a:rPr lang="en-IN" sz="1000" dirty="0"/>
              <a:t>@attribute </a:t>
            </a:r>
            <a:r>
              <a:rPr lang="en-IN" sz="1000" dirty="0" err="1"/>
              <a:t>Salay</a:t>
            </a:r>
            <a:r>
              <a:rPr lang="en-IN" sz="1000" dirty="0"/>
              <a:t> {low, medium, high}</a:t>
            </a:r>
          </a:p>
          <a:p>
            <a:r>
              <a:rPr lang="en-IN" sz="1000" dirty="0"/>
              <a:t>@attribute </a:t>
            </a:r>
            <a:r>
              <a:rPr lang="en-IN" sz="1000" dirty="0" err="1"/>
              <a:t>CreditRating</a:t>
            </a:r>
            <a:r>
              <a:rPr lang="en-IN" sz="1000" dirty="0"/>
              <a:t> {poor, fair, good}</a:t>
            </a:r>
          </a:p>
          <a:p>
            <a:r>
              <a:rPr lang="en-IN" sz="1000" dirty="0"/>
              <a:t>@attribute </a:t>
            </a:r>
            <a:r>
              <a:rPr lang="en-IN" sz="1000" dirty="0" err="1"/>
              <a:t>BankLoan</a:t>
            </a:r>
            <a:r>
              <a:rPr lang="en-IN" sz="1000" dirty="0"/>
              <a:t> {yes, no}</a:t>
            </a:r>
          </a:p>
          <a:p>
            <a:endParaRPr lang="en-IN" sz="1000" dirty="0"/>
          </a:p>
          <a:p>
            <a:r>
              <a:rPr lang="en-IN" sz="1000" dirty="0"/>
              <a:t>@data</a:t>
            </a:r>
          </a:p>
          <a:p>
            <a:r>
              <a:rPr lang="en-IN" sz="1000" dirty="0" err="1"/>
              <a:t>developer,yes,yes,medium,fair,no</a:t>
            </a:r>
            <a:endParaRPr lang="en-IN" sz="1000" dirty="0"/>
          </a:p>
          <a:p>
            <a:r>
              <a:rPr lang="en-IN" sz="1000" dirty="0" err="1"/>
              <a:t>tester,no,no,high,good,no</a:t>
            </a:r>
            <a:endParaRPr lang="en-IN" sz="1000" dirty="0"/>
          </a:p>
          <a:p>
            <a:r>
              <a:rPr lang="en-IN" sz="1000" dirty="0" err="1"/>
              <a:t>manager,yes,no,medium,fair,no</a:t>
            </a:r>
            <a:endParaRPr lang="en-IN" sz="1000" dirty="0"/>
          </a:p>
          <a:p>
            <a:r>
              <a:rPr lang="en-IN" sz="1000" dirty="0" err="1"/>
              <a:t>developer,yes,no,high,fair,yes</a:t>
            </a:r>
            <a:endParaRPr lang="en-IN" sz="1000" dirty="0"/>
          </a:p>
          <a:p>
            <a:r>
              <a:rPr lang="en-IN" sz="1000" dirty="0" err="1"/>
              <a:t>developer,yes,no,high,fair,no</a:t>
            </a:r>
            <a:endParaRPr lang="en-IN" sz="1000" dirty="0"/>
          </a:p>
          <a:p>
            <a:r>
              <a:rPr lang="en-IN" sz="1000" dirty="0" err="1"/>
              <a:t>developer,yes,yes,high,fair,yes</a:t>
            </a:r>
            <a:endParaRPr lang="en-IN" sz="1000" dirty="0"/>
          </a:p>
          <a:p>
            <a:r>
              <a:rPr lang="en-IN" sz="1000" dirty="0" err="1"/>
              <a:t>manager,yes,no,low,poor,no</a:t>
            </a:r>
            <a:endParaRPr lang="en-IN" sz="1000" dirty="0"/>
          </a:p>
          <a:p>
            <a:r>
              <a:rPr lang="en-IN" sz="1000" dirty="0" err="1"/>
              <a:t>manager,yes,yes,medium,fair,yes</a:t>
            </a:r>
            <a:endParaRPr lang="en-IN" sz="1000" dirty="0"/>
          </a:p>
          <a:p>
            <a:r>
              <a:rPr lang="en-IN" sz="1000" dirty="0" err="1"/>
              <a:t>manager,yes,no,high,good,no</a:t>
            </a:r>
            <a:endParaRPr lang="en-IN" sz="1000" dirty="0"/>
          </a:p>
          <a:p>
            <a:r>
              <a:rPr lang="en-IN" sz="1000" dirty="0" err="1"/>
              <a:t>developer,no,no,medium,good,no</a:t>
            </a:r>
            <a:endParaRPr lang="en-IN" sz="1000" dirty="0"/>
          </a:p>
          <a:p>
            <a:r>
              <a:rPr lang="en-IN" sz="1000" dirty="0" err="1"/>
              <a:t>tester,yes,no,medium,fair,no</a:t>
            </a:r>
            <a:endParaRPr lang="en-IN" sz="1000" dirty="0"/>
          </a:p>
          <a:p>
            <a:r>
              <a:rPr lang="en-IN" sz="1000" dirty="0" err="1"/>
              <a:t>developer,yes,no,medium,fair,yes</a:t>
            </a:r>
            <a:endParaRPr lang="en-IN" sz="1000" dirty="0"/>
          </a:p>
          <a:p>
            <a:r>
              <a:rPr lang="en-IN" sz="1000" dirty="0" err="1"/>
              <a:t>tester,no,no,low,fair,no</a:t>
            </a:r>
            <a:endParaRPr lang="en-IN" sz="1000" dirty="0"/>
          </a:p>
          <a:p>
            <a:r>
              <a:rPr lang="en-IN" sz="1000" dirty="0" err="1"/>
              <a:t>developer,yes,no,medium,good,no</a:t>
            </a:r>
            <a:endParaRPr lang="en-IN" sz="1000" dirty="0"/>
          </a:p>
          <a:p>
            <a:r>
              <a:rPr lang="en-IN" sz="1000" dirty="0" err="1"/>
              <a:t>developer,no,no,medium,good,no</a:t>
            </a:r>
            <a:endParaRPr lang="en-IN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82" y="1154973"/>
            <a:ext cx="4637237" cy="348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6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800" dirty="0" smtClean="0"/>
              <a:t>Steps: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/>
              <a:t>Select Associate </a:t>
            </a:r>
            <a:r>
              <a:rPr lang="en-US" sz="1600" dirty="0" smtClean="0">
                <a:sym typeface="Wingdings" panose="05000000000000000000" pitchFamily="2" charset="2"/>
              </a:rPr>
              <a:t> Choose  associations  </a:t>
            </a:r>
            <a:r>
              <a:rPr lang="en-US" sz="1600" dirty="0" err="1" smtClean="0">
                <a:sym typeface="Wingdings" panose="05000000000000000000" pitchFamily="2" charset="2"/>
              </a:rPr>
              <a:t>Apriori</a:t>
            </a:r>
            <a:r>
              <a:rPr lang="en-US" sz="1600" dirty="0" smtClean="0">
                <a:sym typeface="Wingdings" panose="05000000000000000000" pitchFamily="2" charset="2"/>
              </a:rPr>
              <a:t>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>
                <a:sym typeface="Wingdings" panose="05000000000000000000" pitchFamily="2" charset="2"/>
              </a:rPr>
              <a:t>Observe the default parameter values.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sz="1600" dirty="0" smtClean="0">
                <a:sym typeface="Wingdings" panose="05000000000000000000" pitchFamily="2" charset="2"/>
              </a:rPr>
              <a:t>Click on Start.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8" y="3188088"/>
            <a:ext cx="3986212" cy="1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9664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4.2: Apply Apriori Algorithm with default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27" y="2080725"/>
            <a:ext cx="3209544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6" y="1499658"/>
            <a:ext cx="4457984" cy="337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607219" y="445025"/>
            <a:ext cx="81938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4.2: Apply Apriori Algorithm with default Parameters…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Association Rule Mining…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/>
              <a:t>Apriori</a:t>
            </a:r>
            <a:r>
              <a:rPr lang="en-US" sz="1800" dirty="0" smtClean="0"/>
              <a:t> Rule Learner…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endParaRPr lang="en-US" sz="18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22613"/>
              </p:ext>
            </p:extLst>
          </p:nvPr>
        </p:nvGraphicFramePr>
        <p:xfrm>
          <a:off x="1185863" y="2061368"/>
          <a:ext cx="7122318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2476118"/>
                <a:gridCol w="46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Default Parameters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Observations</a:t>
                      </a:r>
                      <a:endParaRPr lang="en-IN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lowerBoundMinSupport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upperBoundMinSupport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metricType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minMetric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l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numRules</a:t>
                      </a:r>
                      <a:r>
                        <a:rPr lang="en-US" sz="1200" dirty="0" smtClean="0"/>
                        <a:t>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Minimum support = </a:t>
                      </a:r>
                    </a:p>
                    <a:p>
                      <a:r>
                        <a:rPr lang="en-US" sz="1200" dirty="0" smtClean="0"/>
                        <a:t>Minimum Metric &lt;Confidence&gt; = </a:t>
                      </a:r>
                    </a:p>
                    <a:p>
                      <a:r>
                        <a:rPr lang="en-US" sz="1200" dirty="0" smtClean="0"/>
                        <a:t>Number of cycles</a:t>
                      </a:r>
                      <a:r>
                        <a:rPr lang="en-US" sz="1200" baseline="0" dirty="0" smtClean="0"/>
                        <a:t> performed = </a:t>
                      </a:r>
                    </a:p>
                    <a:p>
                      <a:r>
                        <a:rPr lang="en-US" sz="1200" baseline="0" dirty="0" smtClean="0"/>
                        <a:t>Best rules found with confidence:</a:t>
                      </a:r>
                    </a:p>
                    <a:p>
                      <a:r>
                        <a:rPr lang="en-US" sz="1200" baseline="0" dirty="0" smtClean="0"/>
                        <a:t>1.</a:t>
                      </a:r>
                    </a:p>
                    <a:p>
                      <a:r>
                        <a:rPr lang="en-US" sz="1200" baseline="0" dirty="0" smtClean="0"/>
                        <a:t>2.</a:t>
                      </a:r>
                    </a:p>
                    <a:p>
                      <a:r>
                        <a:rPr lang="en-US" sz="1200" baseline="0" dirty="0" smtClean="0"/>
                        <a:t>3.</a:t>
                      </a:r>
                    </a:p>
                    <a:p>
                      <a:r>
                        <a:rPr lang="en-US" sz="1200" baseline="0" dirty="0" smtClean="0"/>
                        <a:t>4.</a:t>
                      </a:r>
                    </a:p>
                    <a:p>
                      <a:r>
                        <a:rPr lang="en-US" sz="1200" baseline="0" dirty="0" smtClean="0"/>
                        <a:t>5.</a:t>
                      </a:r>
                    </a:p>
                    <a:p>
                      <a:r>
                        <a:rPr lang="en-US" sz="1200" baseline="0" dirty="0" smtClean="0"/>
                        <a:t>6.</a:t>
                      </a:r>
                    </a:p>
                    <a:p>
                      <a:r>
                        <a:rPr lang="en-US" sz="1200" baseline="0" dirty="0" smtClean="0"/>
                        <a:t>7.</a:t>
                      </a:r>
                    </a:p>
                    <a:p>
                      <a:r>
                        <a:rPr lang="en-US" sz="1200" baseline="0" dirty="0" smtClean="0"/>
                        <a:t>8.</a:t>
                      </a:r>
                    </a:p>
                    <a:p>
                      <a:r>
                        <a:rPr lang="en-US" sz="1200" baseline="0" dirty="0" smtClean="0"/>
                        <a:t>9.</a:t>
                      </a:r>
                    </a:p>
                    <a:p>
                      <a:r>
                        <a:rPr lang="en-US" sz="1200" baseline="0" dirty="0" smtClean="0"/>
                        <a:t>10.</a:t>
                      </a:r>
                      <a:endParaRPr lang="en-IN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2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4057175" y="1031825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" sz="1800" dirty="0" smtClean="0"/>
              <a:t>Weka is developed by </a:t>
            </a:r>
            <a:r>
              <a:rPr lang="en-US" sz="1800" dirty="0"/>
              <a:t>University of Waikato in New Zealand. 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US" sz="1800" dirty="0" smtClean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/>
              <a:t>“</a:t>
            </a:r>
            <a:r>
              <a:rPr lang="en-US" sz="1800" dirty="0" err="1"/>
              <a:t>Weka</a:t>
            </a:r>
            <a:r>
              <a:rPr lang="en-US" sz="1800" dirty="0"/>
              <a:t>” stands for the Waikato Environment for Knowledge Analysis. </a:t>
            </a:r>
            <a:endParaRPr lang="en-IN" sz="18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800" dirty="0" smtClean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 smtClean="0"/>
              <a:t>It </a:t>
            </a:r>
            <a:r>
              <a:rPr lang="en-US" sz="1800" dirty="0"/>
              <a:t>is written using </a:t>
            </a:r>
            <a:r>
              <a:rPr lang="en-US" sz="1800" dirty="0" smtClean="0"/>
              <a:t>Java.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800" dirty="0" smtClean="0"/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 smtClean="0"/>
              <a:t>Can download and install from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://waikato.github.io/weka-wiki/downloading_weka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pPr marL="0" indent="0" algn="just"/>
            <a:endParaRPr lang="en-US" sz="18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" sz="1800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85" y="1586225"/>
            <a:ext cx="2804403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81664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4.3: Apply Apriori Algorithm with required Parameters.</a:t>
            </a: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175874"/>
              </p:ext>
            </p:extLst>
          </p:nvPr>
        </p:nvGraphicFramePr>
        <p:xfrm>
          <a:off x="792957" y="1272925"/>
          <a:ext cx="7122318" cy="320548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2476118"/>
                <a:gridCol w="46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Parameters</a:t>
                      </a:r>
                      <a:endParaRPr lang="en-IN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Observations</a:t>
                      </a:r>
                      <a:endParaRPr lang="en-IN" sz="12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lowerBoundMinSupport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upperBoundMinSupport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metricType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just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minMetric</a:t>
                      </a:r>
                      <a:r>
                        <a:rPr lang="en-US" sz="1200" dirty="0" smtClean="0"/>
                        <a:t> = </a:t>
                      </a:r>
                    </a:p>
                    <a:p>
                      <a:pPr marL="0" lvl="3" indent="0" algn="l">
                        <a:spcAft>
                          <a:spcPts val="600"/>
                        </a:spcAft>
                        <a:buSzPts val="1100"/>
                        <a:buNone/>
                      </a:pPr>
                      <a:r>
                        <a:rPr lang="en-US" sz="1200" dirty="0" err="1" smtClean="0"/>
                        <a:t>numRules</a:t>
                      </a:r>
                      <a:r>
                        <a:rPr lang="en-US" sz="1200" dirty="0" smtClean="0"/>
                        <a:t>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support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Minimum Metric &lt;Confidence&gt;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 smtClean="0"/>
                        <a:t>Number of cycles</a:t>
                      </a:r>
                      <a:r>
                        <a:rPr lang="en-US" sz="1200" baseline="0" dirty="0" smtClean="0"/>
                        <a:t> performed =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baseline="0" dirty="0" smtClean="0"/>
                        <a:t>Best rules found with confidence:</a:t>
                      </a:r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  <a:p>
                      <a:endParaRPr 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78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Classification Using J48 Algorithm With Percentage Split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5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235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59140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Load iris.arff dataset and explore it.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5660944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Make predictions on new data.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855238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286932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159713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Build a classification model using J48 algorithm with percentage split.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423544" y="196999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34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iris.arff dataset and explore it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</a:t>
            </a:r>
            <a:r>
              <a:rPr lang="en-US" sz="2000" dirty="0" err="1" smtClean="0">
                <a:solidFill>
                  <a:schemeClr val="bg1">
                    <a:lumMod val="25000"/>
                  </a:schemeClr>
                </a:solidFill>
              </a:rPr>
              <a:t>iris.arff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Weka’s</a:t>
            </a:r>
            <a:r>
              <a:rPr lang="en-US" sz="2000" dirty="0" smtClean="0"/>
              <a:t> data folder.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554104"/>
              </p:ext>
            </p:extLst>
          </p:nvPr>
        </p:nvGraphicFramePr>
        <p:xfrm>
          <a:off x="1593055" y="1616353"/>
          <a:ext cx="6615114" cy="340863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00289"/>
                <a:gridCol w="1980080"/>
                <a:gridCol w="2334745"/>
              </a:tblGrid>
              <a:tr h="246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Attribute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Range</a:t>
                      </a:r>
                      <a:r>
                        <a:rPr lang="en-US" sz="1100" baseline="0" dirty="0" smtClean="0"/>
                        <a:t> / States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750">
                <a:tc>
                  <a:txBody>
                    <a:bodyPr/>
                    <a:lstStyle/>
                    <a:p>
                      <a:pPr algn="ctr"/>
                      <a:endParaRPr lang="en-US" sz="1100" dirty="0" smtClean="0"/>
                    </a:p>
                    <a:p>
                      <a:pPr algn="ctr"/>
                      <a:endParaRPr lang="en-US" sz="1100" dirty="0" smtClean="0"/>
                    </a:p>
                    <a:p>
                      <a:pPr algn="ctr"/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US" sz="1100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sz="1100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US" sz="1100" dirty="0" smtClean="0"/>
                    </a:p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750">
                <a:tc gridSpan="3"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Number of Instances: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8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iris.arff dataset and explore it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</a:t>
            </a:r>
            <a:r>
              <a:rPr lang="en-US" sz="2000" dirty="0" err="1" smtClean="0"/>
              <a:t>iris.arff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Weka’s</a:t>
            </a:r>
            <a:r>
              <a:rPr lang="en-US" sz="2000" dirty="0" smtClean="0"/>
              <a:t> data folder…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4" y="1507330"/>
            <a:ext cx="4600581" cy="3486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77" y="2470560"/>
            <a:ext cx="4178223" cy="155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4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Classification: 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ym typeface="Wingdings" panose="05000000000000000000" pitchFamily="2" charset="2"/>
              </a:rPr>
              <a:t>Determining the  </a:t>
            </a:r>
            <a:r>
              <a:rPr lang="en-US" sz="1800" dirty="0" smtClean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class</a:t>
            </a:r>
            <a:r>
              <a:rPr lang="en-US" sz="1800" dirty="0" smtClean="0">
                <a:sym typeface="Wingdings" panose="05000000000000000000" pitchFamily="2" charset="2"/>
              </a:rPr>
              <a:t> (state) of the given instance.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Examples: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Determining </a:t>
            </a:r>
            <a:r>
              <a:rPr lang="en-US" sz="1600" dirty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Play or Not play </a:t>
            </a:r>
            <a:r>
              <a:rPr lang="en-US" sz="1600" dirty="0">
                <a:sym typeface="Wingdings" panose="05000000000000000000" pitchFamily="2" charset="2"/>
              </a:rPr>
              <a:t>based on weather conditions.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Determining the </a:t>
            </a:r>
            <a:r>
              <a:rPr lang="en-US" sz="1600" dirty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digit (0 – 9) </a:t>
            </a:r>
            <a:r>
              <a:rPr lang="en-US" sz="1600" dirty="0">
                <a:sym typeface="Wingdings" panose="05000000000000000000" pitchFamily="2" charset="2"/>
              </a:rPr>
              <a:t>given the image pixel data.</a:t>
            </a:r>
          </a:p>
          <a:p>
            <a:pPr marL="1200150" lvl="2" indent="-2857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Determining the </a:t>
            </a:r>
            <a:r>
              <a:rPr lang="en-US" sz="1600" dirty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Spam or Not-spam </a:t>
            </a:r>
            <a:r>
              <a:rPr lang="en-US" sz="1600" dirty="0">
                <a:sym typeface="Wingdings" panose="05000000000000000000" pitchFamily="2" charset="2"/>
              </a:rPr>
              <a:t>based on mail text.</a:t>
            </a:r>
          </a:p>
          <a:p>
            <a:pPr marL="285750" lvl="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/>
              <a:t>J48: 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err="1" smtClean="0">
                <a:sym typeface="Wingdings" panose="05000000000000000000" pitchFamily="2" charset="2"/>
              </a:rPr>
              <a:t>Weka’s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>
                <a:sym typeface="Wingdings" panose="05000000000000000000" pitchFamily="2" charset="2"/>
              </a:rPr>
              <a:t>Java implementation of the </a:t>
            </a:r>
            <a:r>
              <a:rPr lang="en-US" sz="1800" dirty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C4.5</a:t>
            </a:r>
            <a:r>
              <a:rPr lang="en-US" sz="1800" dirty="0">
                <a:sym typeface="Wingdings" panose="05000000000000000000" pitchFamily="2" charset="2"/>
              </a:rPr>
              <a:t> algorithm.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>
                <a:sym typeface="Wingdings" panose="05000000000000000000" pitchFamily="2" charset="2"/>
              </a:rPr>
              <a:t>Can generate pruned or unpruned tress with both </a:t>
            </a:r>
            <a:r>
              <a:rPr lang="en-US" sz="1800" dirty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nominal and numerical </a:t>
            </a:r>
            <a:r>
              <a:rPr lang="en-US" sz="1800" dirty="0">
                <a:sym typeface="Wingdings" panose="05000000000000000000" pitchFamily="2" charset="2"/>
              </a:rPr>
              <a:t>attributes.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5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600"/>
              </a:spcAft>
              <a:buSzPts val="1100"/>
              <a:buNone/>
            </a:pPr>
            <a:endParaRPr lang="en-US" sz="400" dirty="0" smtClean="0">
              <a:sym typeface="Wingdings" panose="05000000000000000000" pitchFamily="2" charset="2"/>
            </a:endParaRPr>
          </a:p>
          <a:p>
            <a:pPr marL="285750" lvl="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>
                    <a:lumMod val="25000"/>
                  </a:schemeClr>
                </a:solidFill>
                <a:sym typeface="Wingdings" panose="05000000000000000000" pitchFamily="2" charset="2"/>
              </a:rPr>
              <a:t>Percentage Split</a:t>
            </a:r>
            <a:r>
              <a:rPr lang="en-US" sz="2000" dirty="0" smtClean="0">
                <a:sym typeface="Wingdings" panose="05000000000000000000" pitchFamily="2" charset="2"/>
              </a:rPr>
              <a:t>: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ym typeface="Wingdings" panose="05000000000000000000" pitchFamily="2" charset="2"/>
              </a:rPr>
              <a:t>Splits the data into training and test subsets.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ym typeface="Wingdings" panose="05000000000000000000" pitchFamily="2" charset="2"/>
              </a:rPr>
              <a:t>Training set is used to build the model.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800" dirty="0" smtClean="0">
                <a:sym typeface="Wingdings" panose="05000000000000000000" pitchFamily="2" charset="2"/>
              </a:rPr>
              <a:t>Test set is used to evaluate the model performance.</a:t>
            </a:r>
            <a:endParaRPr lang="en-US" sz="1800" dirty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/>
              <a:t>Steps: </a:t>
            </a:r>
            <a:endParaRPr lang="en-US" sz="400" dirty="0"/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/>
              <a:t>Click on Classify  and select </a:t>
            </a:r>
            <a:r>
              <a:rPr lang="en-US" sz="1800" dirty="0" smtClean="0"/>
              <a:t>Percentage split with required training percentage under </a:t>
            </a:r>
            <a:r>
              <a:rPr lang="en-US" sz="1800" dirty="0"/>
              <a:t>Test options group.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/>
              <a:t>Select Choose </a:t>
            </a:r>
            <a:r>
              <a:rPr lang="en-US" sz="1800" dirty="0">
                <a:sym typeface="Wingdings" panose="05000000000000000000" pitchFamily="2" charset="2"/>
              </a:rPr>
              <a:t> classifiers  trees  J48. 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Clock on Start.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>
                <a:sym typeface="Wingdings" panose="05000000000000000000" pitchFamily="2" charset="2"/>
              </a:rPr>
              <a:t>Right click on model and click on Visualize tree.</a:t>
            </a:r>
            <a:endParaRPr lang="en-US" sz="1800" dirty="0"/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6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709" y="1154973"/>
            <a:ext cx="3812379" cy="3250406"/>
            <a:chOff x="366715" y="1074876"/>
            <a:chExt cx="4414696" cy="36328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5" y="1074876"/>
              <a:ext cx="4414696" cy="363285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78619" y="1793081"/>
              <a:ext cx="2214562" cy="15001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588" y="1154973"/>
            <a:ext cx="4697911" cy="35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5.2: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486" y="1290652"/>
            <a:ext cx="435768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-US" sz="1800" dirty="0"/>
              <a:t>Observations: </a:t>
            </a:r>
            <a:endParaRPr lang="en-US" sz="300" dirty="0"/>
          </a:p>
          <a:p>
            <a:pPr marL="457200" lvl="1" algn="just">
              <a:spcAft>
                <a:spcPts val="600"/>
              </a:spcAft>
              <a:buSzPts val="1100"/>
            </a:pPr>
            <a:r>
              <a:rPr lang="en-US" dirty="0"/>
              <a:t>Total number of instances:</a:t>
            </a:r>
          </a:p>
          <a:p>
            <a:pPr marL="457200" lvl="1" algn="just">
              <a:spcAft>
                <a:spcPts val="600"/>
              </a:spcAft>
              <a:buSzPts val="1100"/>
            </a:pPr>
            <a:r>
              <a:rPr lang="en-US" dirty="0"/>
              <a:t>Correctly classified instances:</a:t>
            </a:r>
          </a:p>
          <a:p>
            <a:pPr marL="457200" lvl="1" algn="just">
              <a:spcAft>
                <a:spcPts val="600"/>
              </a:spcAft>
              <a:buSzPts val="1100"/>
            </a:pPr>
            <a:r>
              <a:rPr lang="en-US" dirty="0"/>
              <a:t>Incorrectly classified instances:</a:t>
            </a:r>
          </a:p>
          <a:p>
            <a:pPr marL="457200" lvl="1" algn="just">
              <a:spcAft>
                <a:spcPts val="600"/>
              </a:spcAft>
              <a:buSzPts val="1100"/>
            </a:pPr>
            <a:r>
              <a:rPr lang="en-US" dirty="0"/>
              <a:t>Accuracy:</a:t>
            </a:r>
          </a:p>
          <a:p>
            <a:pPr marL="457200" lvl="1" algn="just">
              <a:spcAft>
                <a:spcPts val="600"/>
              </a:spcAft>
              <a:buSzPts val="1100"/>
            </a:pPr>
            <a:r>
              <a:rPr lang="en-US" dirty="0"/>
              <a:t>Calculation of Accuracy from Confusion Matrix: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024869"/>
            <a:ext cx="42228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29286" y="1173293"/>
            <a:ext cx="317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Weka</a:t>
            </a:r>
            <a:r>
              <a:rPr lang="en-US" dirty="0" smtClean="0"/>
              <a:t> GUI Chooser - Applications</a:t>
            </a:r>
            <a:endParaRPr lang="en-IN" dirty="0"/>
          </a:p>
        </p:txBody>
      </p:sp>
      <p:pic>
        <p:nvPicPr>
          <p:cNvPr id="6" name="Google Shape;567;p6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86" y="1579080"/>
            <a:ext cx="2743200" cy="1828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566;p68"/>
          <p:cNvSpPr txBox="1">
            <a:spLocks noGrp="1"/>
          </p:cNvSpPr>
          <p:nvPr>
            <p:ph type="subTitle" idx="1"/>
          </p:nvPr>
        </p:nvSpPr>
        <p:spPr>
          <a:xfrm>
            <a:off x="563881" y="772781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Explorer: </a:t>
            </a:r>
            <a:r>
              <a:rPr lang="en-US" sz="1600" dirty="0"/>
              <a:t>G</a:t>
            </a:r>
            <a:r>
              <a:rPr lang="en-US" sz="1600" dirty="0" smtClean="0"/>
              <a:t>ives </a:t>
            </a:r>
            <a:r>
              <a:rPr lang="en-US" sz="1600" dirty="0"/>
              <a:t>access to </a:t>
            </a:r>
            <a:r>
              <a:rPr lang="en-US" sz="1600" dirty="0" smtClean="0"/>
              <a:t>all </a:t>
            </a:r>
            <a:r>
              <a:rPr lang="en-US" sz="1600" dirty="0" err="1" smtClean="0"/>
              <a:t>Weka’s</a:t>
            </a:r>
            <a:r>
              <a:rPr lang="en-US" sz="1600" dirty="0" smtClean="0"/>
              <a:t>  facilities </a:t>
            </a:r>
            <a:r>
              <a:rPr lang="en-US" sz="1600" dirty="0"/>
              <a:t>using menu selection and form filling</a:t>
            </a:r>
            <a:r>
              <a:rPr lang="en-US" sz="1600" dirty="0" smtClean="0"/>
              <a:t>.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US" sz="800" dirty="0" smtClean="0"/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Experimenter: Compares a variety of learning techniques interactively.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US" sz="800" dirty="0" smtClean="0"/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1600" dirty="0" err="1" smtClean="0"/>
              <a:t>KnowledgeFlow</a:t>
            </a:r>
            <a:r>
              <a:rPr lang="en-US" sz="1600" dirty="0" smtClean="0"/>
              <a:t>: </a:t>
            </a:r>
            <a:r>
              <a:rPr lang="en-US" sz="1600" dirty="0"/>
              <a:t>A</a:t>
            </a:r>
            <a:r>
              <a:rPr lang="en-US" sz="1600" dirty="0" smtClean="0"/>
              <a:t>llows us </a:t>
            </a:r>
            <a:r>
              <a:rPr lang="en-US" sz="1600" dirty="0"/>
              <a:t>to design configurations for streamed data </a:t>
            </a:r>
            <a:r>
              <a:rPr lang="en-US" sz="1600" dirty="0" smtClean="0"/>
              <a:t>processing. (Explorer holds everything in main memory).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US" sz="800" dirty="0" smtClean="0"/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Workbench: Combines Explorer, </a:t>
            </a:r>
            <a:r>
              <a:rPr lang="en-US" sz="1600" dirty="0" err="1" smtClean="0"/>
              <a:t>Expermenter</a:t>
            </a:r>
            <a:r>
              <a:rPr lang="en-US" sz="1600" dirty="0" smtClean="0"/>
              <a:t> and </a:t>
            </a:r>
            <a:r>
              <a:rPr lang="en-US" sz="1600" dirty="0" err="1" smtClean="0"/>
              <a:t>Knowledgeflow</a:t>
            </a:r>
            <a:r>
              <a:rPr lang="en-US" sz="1600" dirty="0" smtClean="0"/>
              <a:t> into one application.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US" sz="800" dirty="0" smtClean="0"/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sz="1600" dirty="0" smtClean="0"/>
              <a:t>Simple CLI: Simple Command Line Interface.</a:t>
            </a:r>
          </a:p>
          <a:p>
            <a:pPr marL="0" indent="0" algn="just"/>
            <a:endParaRPr lang="en-US" sz="1600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" sz="1600" dirty="0" smtClean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5528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5.3: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036842"/>
            <a:ext cx="7717500" cy="368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Create an ARFF file with unlabeled (with ? In the place of class label) instances.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On the “Classify” tab, select the “Supplied test set” option in the “Test options” pane</a:t>
            </a:r>
            <a:r>
              <a:rPr lang="en-US" sz="1600" dirty="0" smtClean="0"/>
              <a:t>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Click </a:t>
            </a:r>
            <a:r>
              <a:rPr lang="en-US" sz="1600" dirty="0"/>
              <a:t>the “Set” button, click the “Open file” button on the options window and select the </a:t>
            </a:r>
            <a:r>
              <a:rPr lang="en-US" sz="1600" dirty="0" smtClean="0"/>
              <a:t>new dataset.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Click the “More options…” </a:t>
            </a:r>
            <a:r>
              <a:rPr lang="en-US" sz="1600" dirty="0" smtClean="0"/>
              <a:t>button and for </a:t>
            </a:r>
            <a:r>
              <a:rPr lang="en-US" sz="1600" dirty="0"/>
              <a:t>the “Output predictions” option click the “Choose” button and select “</a:t>
            </a:r>
            <a:r>
              <a:rPr lang="en-US" sz="1600" dirty="0" err="1"/>
              <a:t>PlainText</a:t>
            </a:r>
            <a:r>
              <a:rPr lang="en-US" sz="1600" dirty="0"/>
              <a:t>”.</a:t>
            </a:r>
            <a:r>
              <a:rPr lang="en-US" sz="1600" dirty="0" smtClean="0"/>
              <a:t> 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Right click on the </a:t>
            </a:r>
            <a:r>
              <a:rPr lang="en-US" sz="1600" dirty="0" smtClean="0"/>
              <a:t>model </a:t>
            </a:r>
            <a:r>
              <a:rPr lang="en-US" sz="1600" dirty="0"/>
              <a:t>in the “Results list” </a:t>
            </a:r>
            <a:r>
              <a:rPr lang="en-US" sz="1600" dirty="0" smtClean="0"/>
              <a:t>pane and </a:t>
            </a:r>
            <a:r>
              <a:rPr lang="en-US" sz="1600" dirty="0"/>
              <a:t>Select “Re-evaluate model on current test set</a:t>
            </a:r>
            <a:r>
              <a:rPr lang="en-US" sz="1600" dirty="0" smtClean="0"/>
              <a:t>”.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5.3: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54973"/>
            <a:ext cx="601503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</a:rPr>
              <a:t>@relation iris1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@attribute sepallength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sepalwidth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petallength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</a:t>
            </a:r>
            <a:r>
              <a:rPr lang="en-US" sz="1200" dirty="0" smtClean="0">
                <a:latin typeface="Courier New" panose="02070309020205020404" pitchFamily="49" charset="0"/>
              </a:rPr>
              <a:t>petalwidth numeric</a:t>
            </a:r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@attribute class {</a:t>
            </a:r>
            <a:r>
              <a:rPr lang="en-US" sz="1200" dirty="0" smtClean="0">
                <a:latin typeface="Courier New" panose="02070309020205020404" pitchFamily="49" charset="0"/>
              </a:rPr>
              <a:t>Iris-</a:t>
            </a:r>
            <a:r>
              <a:rPr lang="en-US" sz="1200" dirty="0" err="1" smtClean="0">
                <a:latin typeface="Courier New" panose="02070309020205020404" pitchFamily="49" charset="0"/>
              </a:rPr>
              <a:t>setosa,Iris</a:t>
            </a:r>
            <a:r>
              <a:rPr lang="en-US" sz="1200" dirty="0" smtClean="0">
                <a:latin typeface="Courier New" panose="02070309020205020404" pitchFamily="49" charset="0"/>
              </a:rPr>
              <a:t>-</a:t>
            </a:r>
            <a:r>
              <a:rPr lang="en-US" sz="1200" dirty="0" err="1" smtClean="0">
                <a:latin typeface="Courier New" panose="02070309020205020404" pitchFamily="49" charset="0"/>
              </a:rPr>
              <a:t>versicolor,Iris-virginica</a:t>
            </a:r>
            <a:r>
              <a:rPr lang="en-US" sz="1200" dirty="0">
                <a:latin typeface="Courier New" panose="02070309020205020404" pitchFamily="49" charset="0"/>
              </a:rPr>
              <a:t>}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@data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4.5,3.0,4.1,1.0,?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5.6,4.2,6.4,2.5,?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7.8,4.4,1.5,2.2,?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81" y="2558271"/>
            <a:ext cx="4323079" cy="25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5.3: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4456" y="1082019"/>
            <a:ext cx="1591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Observations:</a:t>
            </a:r>
            <a:endParaRPr lang="en-IN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44079"/>
              </p:ext>
            </p:extLst>
          </p:nvPr>
        </p:nvGraphicFramePr>
        <p:xfrm>
          <a:off x="1443039" y="1412180"/>
          <a:ext cx="3552823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1450180"/>
                <a:gridCol w="21026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class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1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Classification Using J48 Algorithm With Cross-validation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6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6396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59140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SttudentResults.arff dataset and load it into Weka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5660944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Make predictions on new data.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3855238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286932" y="186685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3159713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Build a classification model using J48 algorithm with k-fold cross validation.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6423544" y="1969991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6.1: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Create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StudentResults.arff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dataset and load it.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Create </a:t>
            </a:r>
            <a:r>
              <a:rPr lang="en-US" sz="2000" dirty="0" err="1" smtClean="0"/>
              <a:t>StudentResults.arff</a:t>
            </a:r>
            <a:r>
              <a:rPr lang="en-US" sz="2000" dirty="0" smtClean="0"/>
              <a:t> with following attributes and load it into </a:t>
            </a:r>
            <a:r>
              <a:rPr lang="en-US" sz="2000" dirty="0" err="1" smtClean="0"/>
              <a:t>Weka</a:t>
            </a:r>
            <a:r>
              <a:rPr lang="en-US" sz="2000" dirty="0" smtClean="0"/>
              <a:t>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586163" y="1823522"/>
          <a:ext cx="5343525" cy="30083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428877"/>
                <a:gridCol w="2914648"/>
              </a:tblGrid>
              <a:tr h="24647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Attribute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Type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SSC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Nominal</a:t>
                      </a:r>
                      <a:r>
                        <a:rPr lang="en-US" sz="1100" baseline="0" dirty="0" smtClean="0"/>
                        <a:t> with states First, Second, Third.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Inter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Nominal</a:t>
                      </a:r>
                      <a:r>
                        <a:rPr lang="en-US" sz="1100" baseline="0" dirty="0" smtClean="0"/>
                        <a:t> with states First, Second, Third.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Marks1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Numeric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4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Marks2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Numeric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7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Marks3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Numeric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7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Result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en-US" sz="1100" dirty="0" smtClean="0"/>
                        <a:t>Nominal with states Pass &amp; Fail</a:t>
                      </a:r>
                      <a:endParaRPr lang="en-IN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6.1: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Create </a:t>
            </a:r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StudentResults.arff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 dataset and load it.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Create </a:t>
            </a:r>
            <a:r>
              <a:rPr lang="en-US" sz="2000" dirty="0" err="1" smtClean="0"/>
              <a:t>StudentResults.arff</a:t>
            </a:r>
            <a:r>
              <a:rPr lang="en-US" sz="2000" dirty="0" smtClean="0"/>
              <a:t> with following attributes and load it into </a:t>
            </a:r>
            <a:r>
              <a:rPr lang="en-US" sz="2000" dirty="0" err="1" smtClean="0"/>
              <a:t>Weka</a:t>
            </a:r>
            <a:r>
              <a:rPr lang="en-US" sz="2000" dirty="0" smtClean="0"/>
              <a:t>…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1550" y="1865680"/>
            <a:ext cx="2728912" cy="3277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900" dirty="0">
                <a:latin typeface="Courier New" panose="02070309020205020404" pitchFamily="49" charset="0"/>
              </a:rPr>
              <a:t>@relation StudentRelation</a:t>
            </a:r>
          </a:p>
          <a:p>
            <a:r>
              <a:rPr lang="en-IN" sz="900" dirty="0" smtClean="0">
                <a:latin typeface="Courier New" panose="02070309020205020404" pitchFamily="49" charset="0"/>
              </a:rPr>
              <a:t>@</a:t>
            </a:r>
            <a:r>
              <a:rPr lang="en-IN" sz="900" dirty="0">
                <a:latin typeface="Courier New" panose="02070309020205020404" pitchFamily="49" charset="0"/>
              </a:rPr>
              <a:t>attribute SSC {first,second,third}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@attribute Inter {first,second,third}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@attribute marks1 numeric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@attribute marks2 numeric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@attribute marks3 numeric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@attribute Result {pass, fail}</a:t>
            </a:r>
          </a:p>
          <a:p>
            <a:r>
              <a:rPr lang="en-IN" sz="900" dirty="0" smtClean="0">
                <a:latin typeface="Courier New" panose="02070309020205020404" pitchFamily="49" charset="0"/>
              </a:rPr>
              <a:t>@</a:t>
            </a:r>
            <a:r>
              <a:rPr lang="en-IN" sz="900" dirty="0">
                <a:latin typeface="Courier New" panose="02070309020205020404" pitchFamily="49" charset="0"/>
              </a:rPr>
              <a:t>data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first,second,55,57,62,pass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first,first,63,63,55,pass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first,first,65,67,66,pass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first,first,76,77,82,pass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second,third,32,43,23,fail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first,first,67,76,57,pass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second,second,56,54,45,pass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second,second,56,65,57,pass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third,third,34,23,12,fail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second,third,23,34,23,fail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second,first,65,64,56,pass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first,first,65,66,67,pass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third,third,45,32,23,fail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first,first,56,63,73,pass</a:t>
            </a:r>
          </a:p>
          <a:p>
            <a:r>
              <a:rPr lang="en-IN" sz="900" dirty="0">
                <a:latin typeface="Courier New" panose="02070309020205020404" pitchFamily="49" charset="0"/>
              </a:rPr>
              <a:t>second,first,65,56,57,pass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105" y="1838930"/>
            <a:ext cx="4402618" cy="33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6.2: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Classification: </a:t>
            </a:r>
            <a:r>
              <a:rPr lang="en-US" sz="1800" dirty="0" smtClean="0">
                <a:sym typeface="Wingdings" panose="05000000000000000000" pitchFamily="2" charset="2"/>
              </a:rPr>
              <a:t>Determining the  class (state) of the given instance.</a:t>
            </a: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285750" lvl="0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q"/>
            </a:pPr>
            <a:r>
              <a:rPr lang="en-US" sz="2000" dirty="0"/>
              <a:t>J48: </a:t>
            </a:r>
            <a:r>
              <a:rPr lang="en-US" sz="1800" dirty="0" err="1" smtClean="0">
                <a:sym typeface="Wingdings" panose="05000000000000000000" pitchFamily="2" charset="2"/>
              </a:rPr>
              <a:t>Weka’s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>
                <a:sym typeface="Wingdings" panose="05000000000000000000" pitchFamily="2" charset="2"/>
              </a:rPr>
              <a:t>Java implementation of the C4.5 algorithm.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6.2: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J48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K-fold Cross Validation: </a:t>
            </a:r>
            <a:endParaRPr lang="en-US" sz="400" dirty="0" smtClean="0"/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/>
              <a:t>R</a:t>
            </a:r>
            <a:r>
              <a:rPr lang="en-US" sz="1600" dirty="0" smtClean="0"/>
              <a:t>esampling </a:t>
            </a:r>
            <a:r>
              <a:rPr lang="en-US" sz="1600" dirty="0"/>
              <a:t>procedure used to evaluate machine learning models on a limited data </a:t>
            </a:r>
            <a:r>
              <a:rPr lang="en-US" sz="1600" dirty="0" smtClean="0"/>
              <a:t>set.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Process:</a:t>
            </a:r>
          </a:p>
          <a:p>
            <a:pPr marL="1314450" lvl="2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dirty="0" smtClean="0"/>
              <a:t>Split the input dataset into K groups</a:t>
            </a:r>
          </a:p>
          <a:p>
            <a:pPr marL="1314450" lvl="2" indent="-400050" algn="just">
              <a:spcAft>
                <a:spcPts val="600"/>
              </a:spcAft>
              <a:buSzPts val="1100"/>
              <a:buFont typeface="+mj-lt"/>
              <a:buAutoNum type="romanUcPeriod"/>
            </a:pPr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 from 1 to k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 smtClean="0"/>
              <a:t>Take </a:t>
            </a:r>
            <a:r>
              <a:rPr lang="en-US" dirty="0" err="1" smtClean="0"/>
              <a:t>i</a:t>
            </a:r>
            <a:r>
              <a:rPr lang="en-US" baseline="30000" dirty="0" err="1" smtClean="0"/>
              <a:t>th</a:t>
            </a:r>
            <a:r>
              <a:rPr lang="en-US" dirty="0" smtClean="0"/>
              <a:t> group as test dataset.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 smtClean="0"/>
              <a:t>Use remaining K-1 groups as training dataset.</a:t>
            </a:r>
          </a:p>
          <a:p>
            <a:pPr marL="1771650" lvl="3" indent="-400050" algn="just">
              <a:spcAft>
                <a:spcPts val="60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dirty="0" smtClean="0"/>
              <a:t>Fit the model using training set and evaluate its performance  on test set.</a:t>
            </a:r>
          </a:p>
          <a:p>
            <a:pPr marL="457200" lvl="1" indent="0" algn="just">
              <a:spcAft>
                <a:spcPts val="600"/>
              </a:spcAft>
              <a:buSzPts val="1100"/>
              <a:buNone/>
            </a:pPr>
            <a:r>
              <a:rPr lang="en-US" sz="1600" dirty="0" smtClean="0"/>
              <a:t> 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6.2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: Build a classification model using J48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40500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Click on Classify  and select Cross-validation  with some number of folds under Test options group.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Select Choose </a:t>
            </a:r>
            <a:r>
              <a:rPr lang="en-US" sz="1800" dirty="0" smtClean="0">
                <a:sym typeface="Wingdings" panose="05000000000000000000" pitchFamily="2" charset="2"/>
              </a:rPr>
              <a:t> classifiers  trees  J48. 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>
                <a:sym typeface="Wingdings" panose="05000000000000000000" pitchFamily="2" charset="2"/>
              </a:rPr>
              <a:t>Clock on Start.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>
                <a:sym typeface="Wingdings" panose="05000000000000000000" pitchFamily="2" charset="2"/>
              </a:rPr>
              <a:t>Right click on model and click on Visualize tree.</a:t>
            </a:r>
            <a:endParaRPr lang="en-US" sz="1800" dirty="0" smtClean="0"/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5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Weka Data Formates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dirty="0" smtClean="0"/>
              <a:t>In </a:t>
            </a:r>
            <a:r>
              <a:rPr lang="en-US" sz="1800" dirty="0" err="1" smtClean="0"/>
              <a:t>Weka</a:t>
            </a:r>
            <a:r>
              <a:rPr lang="en-US" sz="1800" dirty="0" smtClean="0"/>
              <a:t> datasets can be loaded from any one of the following sources: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Files (.</a:t>
            </a:r>
            <a:r>
              <a:rPr lang="en-US" sz="1600" dirty="0" err="1" smtClean="0"/>
              <a:t>arff</a:t>
            </a:r>
            <a:r>
              <a:rPr lang="en-US" sz="1600" dirty="0" smtClean="0"/>
              <a:t>, .csv, …)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Web</a:t>
            </a:r>
          </a:p>
          <a:p>
            <a:pPr marL="800100" lvl="1" indent="-34290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Database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394128" y="2586499"/>
            <a:ext cx="5654008" cy="2125611"/>
            <a:chOff x="2737824" y="2343150"/>
            <a:chExt cx="6334739" cy="241826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7824" y="2343150"/>
              <a:ext cx="6334739" cy="241826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737824" y="2521744"/>
              <a:ext cx="562589" cy="2000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787680" y="2760963"/>
              <a:ext cx="831583" cy="2160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694936" y="2760963"/>
              <a:ext cx="827058" cy="2160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97667" y="2760963"/>
              <a:ext cx="827058" cy="2160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6.2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: Build a classification model using J48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175" y="1526449"/>
            <a:ext cx="3779044" cy="3200400"/>
            <a:chOff x="171450" y="1017725"/>
            <a:chExt cx="4359058" cy="3657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0" y="1017725"/>
              <a:ext cx="4359058" cy="36576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785813" y="1214438"/>
              <a:ext cx="378618" cy="19288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1450" y="1616685"/>
              <a:ext cx="1900238" cy="122984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835" y="1526449"/>
            <a:ext cx="408228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6.2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: Build a classification model using J48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94" y="1403488"/>
            <a:ext cx="4266077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637" y="1403488"/>
            <a:ext cx="426002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6.2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: Build a classification model using J48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Observations: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Total number of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Incorrectly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Accuracy: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Calculation of Accuracy from Confusion Matrix: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28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6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036842"/>
            <a:ext cx="7717500" cy="368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Create an ARFF file with unlabeled (with ? In the place of class label) instances.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On the “Classify” tab, select the “Supplied test set” option in the “Test options” pane</a:t>
            </a:r>
            <a:r>
              <a:rPr lang="en-US" sz="1600" dirty="0" smtClean="0"/>
              <a:t>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Click </a:t>
            </a:r>
            <a:r>
              <a:rPr lang="en-US" sz="1600" dirty="0"/>
              <a:t>the “Set” button, click the “Open file” button on the options window and select the </a:t>
            </a:r>
            <a:r>
              <a:rPr lang="en-US" sz="1600" dirty="0" smtClean="0"/>
              <a:t>new dataset.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Click the “More options…” </a:t>
            </a:r>
            <a:r>
              <a:rPr lang="en-US" sz="1600" dirty="0" smtClean="0"/>
              <a:t>button and for </a:t>
            </a:r>
            <a:r>
              <a:rPr lang="en-US" sz="1600" dirty="0"/>
              <a:t>the “Output predictions” option click the “Choose” button and select “</a:t>
            </a:r>
            <a:r>
              <a:rPr lang="en-US" sz="1600" dirty="0" err="1"/>
              <a:t>PlainText</a:t>
            </a:r>
            <a:r>
              <a:rPr lang="en-US" sz="1600" dirty="0"/>
              <a:t>”.</a:t>
            </a:r>
            <a:r>
              <a:rPr lang="en-US" sz="1600" dirty="0" smtClean="0"/>
              <a:t> 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Right click on the </a:t>
            </a:r>
            <a:r>
              <a:rPr lang="en-US" sz="1600" dirty="0" smtClean="0"/>
              <a:t>model </a:t>
            </a:r>
            <a:r>
              <a:rPr lang="en-US" sz="1600" dirty="0"/>
              <a:t>in the “Results list” </a:t>
            </a:r>
            <a:r>
              <a:rPr lang="en-US" sz="1600" dirty="0" smtClean="0"/>
              <a:t>pane and </a:t>
            </a:r>
            <a:r>
              <a:rPr lang="en-US" sz="1600" dirty="0"/>
              <a:t>Select “Re-evaluate model on current test set</a:t>
            </a:r>
            <a:r>
              <a:rPr lang="en-US" sz="1600" dirty="0" smtClean="0"/>
              <a:t>”.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9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6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175" y="1653837"/>
            <a:ext cx="3607594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</a:rPr>
              <a:t>@relation StudentRelation1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@attribute SSC {</a:t>
            </a:r>
            <a:r>
              <a:rPr lang="en-US" sz="1200" dirty="0" err="1">
                <a:latin typeface="Courier New" panose="02070309020205020404" pitchFamily="49" charset="0"/>
              </a:rPr>
              <a:t>first,second,third</a:t>
            </a:r>
            <a:r>
              <a:rPr lang="en-US" sz="12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Inter {</a:t>
            </a:r>
            <a:r>
              <a:rPr lang="en-US" sz="1200" dirty="0" err="1">
                <a:latin typeface="Courier New" panose="02070309020205020404" pitchFamily="49" charset="0"/>
              </a:rPr>
              <a:t>first,second,third</a:t>
            </a:r>
            <a:r>
              <a:rPr lang="en-US" sz="120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marks1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marks2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marks3 numeric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@attribute Result {pass, fail}</a:t>
            </a:r>
          </a:p>
          <a:p>
            <a:endParaRPr lang="en-US" sz="1200" dirty="0">
              <a:latin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</a:rPr>
              <a:t>@data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first,first,76,67,75,?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second,third,32,43,32,?</a:t>
            </a:r>
          </a:p>
          <a:p>
            <a:r>
              <a:rPr lang="en-US" sz="1200" dirty="0">
                <a:latin typeface="Courier New" panose="02070309020205020404" pitchFamily="49" charset="0"/>
              </a:rPr>
              <a:t>first,first,65,36,37,?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81" y="1154973"/>
            <a:ext cx="4571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7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6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6" y="1017725"/>
            <a:ext cx="2659857" cy="3641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7" y="1017725"/>
            <a:ext cx="29589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6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6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1456" y="1154973"/>
            <a:ext cx="4236244" cy="3481321"/>
            <a:chOff x="619721" y="922351"/>
            <a:chExt cx="5224462" cy="39131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21" y="922351"/>
              <a:ext cx="5224462" cy="391315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75656" y="2203171"/>
              <a:ext cx="2028825" cy="12430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43475" y="115497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Observations: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99619"/>
              </p:ext>
            </p:extLst>
          </p:nvPr>
        </p:nvGraphicFramePr>
        <p:xfrm>
          <a:off x="5221079" y="1549428"/>
          <a:ext cx="2987090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1493545"/>
                <a:gridCol w="1493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class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11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Classification Using ID3 Algorithm With Cross-validation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7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3427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137807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Install required package for ID3 </a:t>
            </a:r>
            <a:endParaRPr dirty="0"/>
          </a:p>
        </p:txBody>
      </p:sp>
      <p:sp>
        <p:nvSpPr>
          <p:cNvPr id="513" name="Google Shape;513;p62"/>
          <p:cNvSpPr txBox="1">
            <a:spLocks noGrp="1"/>
          </p:cNvSpPr>
          <p:nvPr>
            <p:ph type="subTitle" idx="8"/>
          </p:nvPr>
        </p:nvSpPr>
        <p:spPr>
          <a:xfrm>
            <a:off x="6591544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Make predictions on new data.</a:t>
            </a:r>
            <a:endParaRPr dirty="0"/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5185340" y="211526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847732" y="211526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4440299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Build a classification model using ID3 algorithm with k-fold cross validation.</a:t>
            </a:r>
            <a:endParaRPr dirty="0"/>
          </a:p>
        </p:txBody>
      </p:sp>
      <p:sp>
        <p:nvSpPr>
          <p:cNvPr id="520" name="Google Shape;520;p62"/>
          <p:cNvSpPr txBox="1">
            <a:spLocks noGrp="1"/>
          </p:cNvSpPr>
          <p:nvPr>
            <p:ph type="title" idx="7"/>
          </p:nvPr>
        </p:nvSpPr>
        <p:spPr>
          <a:xfrm>
            <a:off x="7354144" y="211526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2289053" y="274196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Load contact-</a:t>
            </a:r>
            <a:r>
              <a:rPr lang="en-US" dirty="0" err="1" smtClean="0"/>
              <a:t>lenses.arff</a:t>
            </a:r>
            <a:r>
              <a:rPr lang="en-US" dirty="0" smtClean="0"/>
              <a:t> dataset</a:t>
            </a:r>
            <a:endParaRPr dirty="0"/>
          </a:p>
        </p:txBody>
      </p:sp>
      <p:sp>
        <p:nvSpPr>
          <p:cNvPr id="11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3016536" y="211526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43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7.1: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Install required package for ID3 </a:t>
            </a: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Select GUI Chooser </a:t>
            </a:r>
            <a:r>
              <a:rPr lang="en-US" sz="2000" dirty="0" smtClean="0">
                <a:sym typeface="Wingdings" panose="05000000000000000000" pitchFamily="2" charset="2"/>
              </a:rPr>
              <a:t> Tools  Package Manager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Search, select &amp; install </a:t>
            </a:r>
            <a:r>
              <a:rPr lang="en-US" sz="2000" b="1" i="1" dirty="0" err="1" smtClean="0">
                <a:sym typeface="Wingdings" panose="05000000000000000000" pitchFamily="2" charset="2"/>
              </a:rPr>
              <a:t>simpleEducationalLearningSchemes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smtClean="0">
                <a:sym typeface="Wingdings" panose="05000000000000000000" pitchFamily="2" charset="2"/>
              </a:rPr>
              <a:t>package to </a:t>
            </a:r>
            <a:r>
              <a:rPr lang="en-US" sz="2000" dirty="0" smtClean="0">
                <a:sym typeface="Wingdings" panose="05000000000000000000" pitchFamily="2" charset="2"/>
              </a:rPr>
              <a:t>get ID3 classifier under trees group.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5" descr="GUI Choos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0" y="2675637"/>
            <a:ext cx="3477287" cy="246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nstallation Menu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296" y="2675637"/>
            <a:ext cx="3150223" cy="2423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Weka Data Formates . . 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5" y="1132416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800" dirty="0" smtClean="0"/>
              <a:t>Loading data from local file system:</a:t>
            </a:r>
          </a:p>
          <a:p>
            <a:pPr marL="742950" lvl="1" indent="-285750">
              <a:buSzPts val="1100"/>
              <a:buFont typeface="Arial" panose="020B0604020202020204" pitchFamily="34" charset="0"/>
              <a:buChar char="•"/>
            </a:pPr>
            <a:r>
              <a:rPr lang="en-US" sz="1600" dirty="0" smtClean="0"/>
              <a:t>Default file format for </a:t>
            </a:r>
            <a:r>
              <a:rPr lang="en-US" sz="1600" dirty="0" err="1" smtClean="0"/>
              <a:t>Weka</a:t>
            </a:r>
            <a:r>
              <a:rPr lang="en-US" sz="1600" dirty="0" smtClean="0"/>
              <a:t> is </a:t>
            </a:r>
            <a:r>
              <a:rPr lang="en-US" sz="1600" dirty="0" smtClean="0">
                <a:solidFill>
                  <a:srgbClr val="002060"/>
                </a:solidFill>
              </a:rPr>
              <a:t>ARFF </a:t>
            </a:r>
            <a:r>
              <a:rPr lang="en-US" dirty="0" smtClean="0">
                <a:solidFill>
                  <a:srgbClr val="002060"/>
                </a:solidFill>
              </a:rPr>
              <a:t>(Attribute Relation File Format)</a:t>
            </a:r>
            <a:r>
              <a:rPr lang="en-US" sz="1600" dirty="0" smtClean="0">
                <a:solidFill>
                  <a:srgbClr val="002060"/>
                </a:solidFill>
              </a:rPr>
              <a:t>.</a:t>
            </a:r>
            <a:endParaRPr lang="en-US" sz="1600" dirty="0">
              <a:solidFill>
                <a:srgbClr val="00206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dirty="0"/>
          </a:p>
        </p:txBody>
      </p:sp>
      <p:sp>
        <p:nvSpPr>
          <p:cNvPr id="9" name="Rectangle 8"/>
          <p:cNvSpPr/>
          <p:nvPr/>
        </p:nvSpPr>
        <p:spPr>
          <a:xfrm>
            <a:off x="4381501" y="2035128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u="sng" dirty="0" smtClean="0">
                <a:latin typeface="Nunito"/>
              </a:rPr>
              <a:t>Tags: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Nunito"/>
              </a:rPr>
              <a:t> The </a:t>
            </a:r>
            <a:r>
              <a:rPr lang="en-US" dirty="0">
                <a:solidFill>
                  <a:srgbClr val="002060"/>
                </a:solidFill>
                <a:latin typeface="Nunito"/>
              </a:rPr>
              <a:t>@relation</a:t>
            </a:r>
            <a:r>
              <a:rPr lang="en-US" dirty="0">
                <a:latin typeface="Nunito"/>
              </a:rPr>
              <a:t> tag defines the name of the database.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Nunito"/>
              </a:rPr>
              <a:t> The </a:t>
            </a:r>
            <a:r>
              <a:rPr lang="en-US" dirty="0">
                <a:solidFill>
                  <a:srgbClr val="002060"/>
                </a:solidFill>
                <a:latin typeface="Nunito"/>
              </a:rPr>
              <a:t>@attribute </a:t>
            </a:r>
            <a:r>
              <a:rPr lang="en-US" dirty="0">
                <a:latin typeface="Nunito"/>
              </a:rPr>
              <a:t>tag defines the attributes.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Nunito"/>
              </a:rPr>
              <a:t> The </a:t>
            </a:r>
            <a:r>
              <a:rPr lang="en-US" dirty="0" smtClean="0">
                <a:solidFill>
                  <a:srgbClr val="002060"/>
                </a:solidFill>
                <a:latin typeface="Nunito"/>
              </a:rPr>
              <a:t>@data </a:t>
            </a:r>
            <a:r>
              <a:rPr lang="en-US" dirty="0">
                <a:latin typeface="Nunito"/>
              </a:rPr>
              <a:t>tag starts the list of data rows each </a:t>
            </a:r>
            <a:r>
              <a:rPr lang="en-US" dirty="0" smtClean="0">
                <a:latin typeface="Nunito"/>
              </a:rPr>
              <a:t>            containing the comma separated fields.</a:t>
            </a:r>
            <a:endParaRPr lang="en-US" dirty="0">
              <a:latin typeface="Nuni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81501" y="3274384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i="1" u="sng" dirty="0" smtClean="0">
                <a:solidFill>
                  <a:srgbClr val="273239"/>
                </a:solidFill>
                <a:latin typeface="Nunito"/>
              </a:rPr>
              <a:t>Data types: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002060"/>
                </a:solidFill>
                <a:latin typeface="Nunito"/>
              </a:rPr>
              <a:t>nominal</a:t>
            </a:r>
            <a:r>
              <a:rPr lang="en-US" i="1" dirty="0" smtClean="0">
                <a:solidFill>
                  <a:srgbClr val="273239"/>
                </a:solidFill>
                <a:latin typeface="Nunito"/>
              </a:rPr>
              <a:t>: categorical values - represented </a:t>
            </a:r>
            <a:r>
              <a:rPr lang="en-US" i="1" dirty="0">
                <a:solidFill>
                  <a:srgbClr val="273239"/>
                </a:solidFill>
                <a:latin typeface="Nunito"/>
              </a:rPr>
              <a:t>inside curly </a:t>
            </a:r>
            <a:r>
              <a:rPr lang="en-US" i="1" dirty="0" smtClean="0">
                <a:solidFill>
                  <a:srgbClr val="273239"/>
                </a:solidFill>
                <a:latin typeface="Nunito"/>
              </a:rPr>
              <a:t>brackets.</a:t>
            </a:r>
            <a:endParaRPr lang="en-US" i="1" dirty="0">
              <a:solidFill>
                <a:srgbClr val="273239"/>
              </a:solidFill>
              <a:latin typeface="Nunito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Nunito"/>
              </a:rPr>
              <a:t>string</a:t>
            </a:r>
            <a:r>
              <a:rPr lang="en-US" i="1" dirty="0">
                <a:solidFill>
                  <a:srgbClr val="273239"/>
                </a:solidFill>
                <a:latin typeface="Nunito"/>
              </a:rPr>
              <a:t> : data type which accepts only string value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Nunito"/>
              </a:rPr>
              <a:t>numeric</a:t>
            </a:r>
            <a:r>
              <a:rPr lang="en-US" i="1" dirty="0">
                <a:solidFill>
                  <a:srgbClr val="273239"/>
                </a:solidFill>
                <a:latin typeface="Nunito"/>
              </a:rPr>
              <a:t>: used to store numbers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2060"/>
                </a:solidFill>
                <a:latin typeface="Nunito"/>
              </a:rPr>
              <a:t>date</a:t>
            </a:r>
            <a:r>
              <a:rPr lang="en-US" i="1" dirty="0">
                <a:solidFill>
                  <a:srgbClr val="273239"/>
                </a:solidFill>
                <a:latin typeface="Nunito"/>
              </a:rPr>
              <a:t>: used to store date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90499" y="2098194"/>
            <a:ext cx="4078039" cy="263339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@relation "employee"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id numeric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name string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</a:t>
            </a:r>
            <a:r>
              <a:rPr kumimoji="0" lang="en-US" sz="1200" b="0" i="0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contact_num</a:t>
            </a: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numeric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</a:t>
            </a:r>
            <a:r>
              <a:rPr kumimoji="0" lang="en-US" sz="1200" b="0" i="0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dept</a:t>
            </a: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{HR,IT,MANAGEMENT,MAINTAINANCE}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DOB date </a:t>
            </a:r>
            <a:r>
              <a:rPr kumimoji="0" lang="en-US" sz="1200" b="0" i="0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-mm-</a:t>
            </a:r>
            <a:r>
              <a:rPr kumimoji="0" lang="en-US" sz="1200" b="0" i="0" strike="noStrike" cap="none" normalizeH="0" baseline="0" dirty="0" err="1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@attribute city string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solidFill>
                <a:srgbClr val="27323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@data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1,naman,1234556678,IT,02-08-2000,rjt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2,yash,1234556679,HR,04-05-2001,amd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3,kishan,1214556678,MANAGEMENT,02-11-2001,pbr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4,?,5234556678,IT,03-05-2000,amd</a:t>
            </a:r>
            <a:r>
              <a:rPr kumimoji="0" lang="en-US" sz="600" b="0" i="0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5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5811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7.2: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contact-lenses.arff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dataset and explore it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contact-</a:t>
            </a:r>
            <a:r>
              <a:rPr lang="en-US" sz="2000" dirty="0" err="1" smtClean="0"/>
              <a:t>lenses.arff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Weka’s</a:t>
            </a:r>
            <a:r>
              <a:rPr lang="en-US" sz="2000" dirty="0" smtClean="0"/>
              <a:t> data folder.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9" y="1950998"/>
            <a:ext cx="397398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80" y="1950998"/>
            <a:ext cx="4332459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9200" y="4882617"/>
            <a:ext cx="3698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ID3 works with Nominal attributes only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08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7.3: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ID3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40500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Click on Classify  and select Cross-validation with some number of folds under Test options group.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Select Choose </a:t>
            </a:r>
            <a:r>
              <a:rPr lang="en-US" sz="1800" dirty="0" smtClean="0">
                <a:sym typeface="Wingdings" panose="05000000000000000000" pitchFamily="2" charset="2"/>
              </a:rPr>
              <a:t> classifiers  trees  ID3. 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>
                <a:sym typeface="Wingdings" panose="05000000000000000000" pitchFamily="2" charset="2"/>
              </a:rPr>
              <a:t>Clock on Start.</a:t>
            </a:r>
          </a:p>
          <a:p>
            <a:pPr marL="457200" lvl="1" indent="0" algn="just">
              <a:spcAft>
                <a:spcPts val="600"/>
              </a:spcAft>
              <a:buSzPts val="1100"/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3223" y="3916800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We can’t visualize tree with ID3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5997601" y="2850764"/>
            <a:ext cx="3045600" cy="2221591"/>
            <a:chOff x="5997601" y="2850764"/>
            <a:chExt cx="3045600" cy="22215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601" y="2850764"/>
              <a:ext cx="3045600" cy="222159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 flipH="1" flipV="1">
              <a:off x="6544800" y="4334400"/>
              <a:ext cx="208800" cy="79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006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7.3: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ID3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601946" y="1442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Observations: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Total number of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Incorrectly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Accuracy: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Calculation of Accuracy from Confusion Matrix: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12" y="937950"/>
            <a:ext cx="2807588" cy="242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7.4: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036842"/>
            <a:ext cx="7717500" cy="368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Create an ARFF file with unlabeled (with ? In the place of class label) instances.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On the “Classify” tab, select the “Supplied test set” option in the “Test options” pane</a:t>
            </a:r>
            <a:r>
              <a:rPr lang="en-US" sz="1600" dirty="0" smtClean="0"/>
              <a:t>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Click </a:t>
            </a:r>
            <a:r>
              <a:rPr lang="en-US" sz="1600" dirty="0"/>
              <a:t>the “Set” button, click the “Open file” button on the options window and select the </a:t>
            </a:r>
            <a:r>
              <a:rPr lang="en-US" sz="1600" dirty="0" smtClean="0"/>
              <a:t>new dataset.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Click the “More options…” </a:t>
            </a:r>
            <a:r>
              <a:rPr lang="en-US" sz="1600" dirty="0" smtClean="0"/>
              <a:t>button and for </a:t>
            </a:r>
            <a:r>
              <a:rPr lang="en-US" sz="1600" dirty="0"/>
              <a:t>the “Output predictions” option click the “Choose” button and select “</a:t>
            </a:r>
            <a:r>
              <a:rPr lang="en-US" sz="1600" dirty="0" err="1"/>
              <a:t>PlainText</a:t>
            </a:r>
            <a:r>
              <a:rPr lang="en-US" sz="1600" dirty="0"/>
              <a:t>”.</a:t>
            </a:r>
            <a:r>
              <a:rPr lang="en-US" sz="1600" dirty="0" smtClean="0"/>
              <a:t> 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Right click on the </a:t>
            </a:r>
            <a:r>
              <a:rPr lang="en-US" sz="1600" dirty="0" smtClean="0"/>
              <a:t>model </a:t>
            </a:r>
            <a:r>
              <a:rPr lang="en-US" sz="1600" dirty="0"/>
              <a:t>in the “Results list” </a:t>
            </a:r>
            <a:r>
              <a:rPr lang="en-US" sz="1600" dirty="0" smtClean="0"/>
              <a:t>pane and </a:t>
            </a:r>
            <a:r>
              <a:rPr lang="en-US" sz="1600" dirty="0"/>
              <a:t>Select “Re-evaluate model on current test set</a:t>
            </a:r>
            <a:r>
              <a:rPr lang="en-US" sz="1600" dirty="0" smtClean="0"/>
              <a:t>”.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3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7.4: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0000" y="1097235"/>
            <a:ext cx="4251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</a:rPr>
              <a:t>@relation contact-lenses1</a:t>
            </a:r>
          </a:p>
          <a:p>
            <a:endParaRPr lang="en-US" sz="1050" dirty="0">
              <a:latin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</a:rPr>
              <a:t>@attribute age {young, pre-</a:t>
            </a:r>
            <a:r>
              <a:rPr lang="en-US" sz="1050" dirty="0" err="1">
                <a:latin typeface="Courier New" panose="02070309020205020404" pitchFamily="49" charset="0"/>
              </a:rPr>
              <a:t>presbyopic</a:t>
            </a:r>
            <a:r>
              <a:rPr lang="en-US" sz="1050" dirty="0"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latin typeface="Courier New" panose="02070309020205020404" pitchFamily="49" charset="0"/>
              </a:rPr>
              <a:t>presbyopic</a:t>
            </a:r>
            <a:r>
              <a:rPr lang="en-US" sz="105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spectacle-</a:t>
            </a:r>
            <a:r>
              <a:rPr lang="en-US" sz="1050" dirty="0" err="1">
                <a:latin typeface="Courier New" panose="02070309020205020404" pitchFamily="49" charset="0"/>
              </a:rPr>
              <a:t>prescrip</a:t>
            </a:r>
            <a:r>
              <a:rPr lang="en-US" sz="1050" dirty="0">
                <a:latin typeface="Courier New" panose="02070309020205020404" pitchFamily="49" charset="0"/>
              </a:rPr>
              <a:t> {</a:t>
            </a:r>
            <a:r>
              <a:rPr lang="en-US" sz="1050" dirty="0" err="1">
                <a:latin typeface="Courier New" panose="02070309020205020404" pitchFamily="49" charset="0"/>
              </a:rPr>
              <a:t>myope</a:t>
            </a:r>
            <a:r>
              <a:rPr lang="en-US" sz="1050" dirty="0"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latin typeface="Courier New" panose="02070309020205020404" pitchFamily="49" charset="0"/>
              </a:rPr>
              <a:t>hypermetrope</a:t>
            </a:r>
            <a:r>
              <a:rPr lang="en-US" sz="105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astigmatism {no, yes}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tear-prod-rate {reduced, normal}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contact-lenses {soft, hard, none}</a:t>
            </a:r>
          </a:p>
          <a:p>
            <a:endParaRPr lang="en-US" sz="1050" dirty="0">
              <a:latin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</a:rPr>
              <a:t>@data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young,hypermetrope,no,normal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presbyopic,hypermetrope,no,normal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presbyopic,myope,no,normal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074" y="1154972"/>
            <a:ext cx="3386925" cy="34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5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7.4: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7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3475" y="115497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Observations: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221079" y="1549428"/>
          <a:ext cx="2987090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1493545"/>
                <a:gridCol w="1493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class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" y="1599998"/>
            <a:ext cx="4849908" cy="28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5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Classification Using Naive Bayes Algorithm With Cross-validation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8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3257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123944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Load contact-</a:t>
            </a:r>
            <a:r>
              <a:rPr lang="en-US" dirty="0" err="1"/>
              <a:t>lenses.arff</a:t>
            </a:r>
            <a:r>
              <a:rPr lang="en-US" dirty="0"/>
              <a:t> dataset</a:t>
            </a: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6301263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963655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555622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/>
              <a:t>Make predictions on new data.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3404976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Build a classification model using </a:t>
            </a:r>
            <a:r>
              <a:rPr lang="en-US" dirty="0" smtClean="0"/>
              <a:t>Naive Bayes </a:t>
            </a:r>
            <a:r>
              <a:rPr lang="en-US" dirty="0"/>
              <a:t>algorithm with k-fold cross validation.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4132459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1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58117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8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contact-lenses.arff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dataset and explore it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contact-</a:t>
            </a:r>
            <a:r>
              <a:rPr lang="en-US" sz="2000" dirty="0" err="1" smtClean="0"/>
              <a:t>lenses.arff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Weka’s</a:t>
            </a:r>
            <a:r>
              <a:rPr lang="en-US" sz="2000" dirty="0" smtClean="0"/>
              <a:t> data folder.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59" y="1950998"/>
            <a:ext cx="3973989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80" y="1950998"/>
            <a:ext cx="433245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8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5806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8.2: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Navie Bayes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9" name="Google Shape;489;p6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13223" y="1405005"/>
                <a:ext cx="7717500" cy="3295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just">
                  <a:spcAft>
                    <a:spcPts val="600"/>
                  </a:spcAft>
                  <a:buSzPts val="1100"/>
                  <a:buFont typeface="Wingdings" panose="05000000000000000000" pitchFamily="2" charset="2"/>
                  <a:buChar char="q"/>
                </a:pPr>
                <a:r>
                  <a:rPr lang="en-IN" sz="2000" dirty="0" smtClean="0"/>
                  <a:t>Naive Bayes Classifier</a:t>
                </a:r>
                <a:r>
                  <a:rPr lang="en-US" sz="2000" dirty="0" smtClean="0"/>
                  <a:t>: </a:t>
                </a:r>
                <a:endParaRPr lang="en-US" sz="400" dirty="0" smtClean="0"/>
              </a:p>
              <a:p>
                <a:pPr marL="800100" lvl="1" indent="-342900" algn="just">
                  <a:spcAft>
                    <a:spcPts val="600"/>
                  </a:spcAft>
                  <a:buSzPts val="1100"/>
                </a:pPr>
                <a:r>
                  <a:rPr lang="en-US" sz="1800" dirty="0" smtClean="0"/>
                  <a:t>Naïve (all attributes are independent) + Bayes (Use of Bayes theorem).</a:t>
                </a:r>
              </a:p>
              <a:p>
                <a:pPr marL="800100" lvl="1" indent="-342900" algn="just">
                  <a:spcAft>
                    <a:spcPts val="600"/>
                  </a:spcAft>
                  <a:buSzPts val="1100"/>
                </a:pPr>
                <a:r>
                  <a:rPr lang="en-US" sz="1800" dirty="0" smtClean="0">
                    <a:sym typeface="Wingdings" panose="05000000000000000000" pitchFamily="2" charset="2"/>
                  </a:rPr>
                  <a:t>Assume the instances with n attributes and class label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</m:oMath>
                </a14:m>
                <a:endParaRPr lang="en-US" sz="1800" b="0" dirty="0" smtClean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800100" lvl="1" indent="-342900" algn="just">
                  <a:spcAft>
                    <a:spcPts val="600"/>
                  </a:spcAft>
                  <a:buSzPts val="1100"/>
                </a:pPr>
                <a:r>
                  <a:rPr lang="en-US" sz="1800" dirty="0" smtClean="0">
                    <a:sym typeface="Wingdings" panose="05000000000000000000" pitchFamily="2" charset="2"/>
                  </a:rPr>
                  <a:t>Then the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arg</m:t>
                            </m:r>
                            <m:r>
                              <a:rPr lang="en-US" sz="18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|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𝑋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.</m:t>
                        </m:r>
                      </m:e>
                    </m:func>
                  </m:oMath>
                </a14:m>
                <a:endParaRPr lang="en-US" sz="1800" dirty="0" smtClean="0">
                  <a:sym typeface="Wingdings" panose="05000000000000000000" pitchFamily="2" charset="2"/>
                </a:endParaRPr>
              </a:p>
              <a:p>
                <a:pPr marL="1257300" lvl="2" indent="-342900" algn="just">
                  <a:spcAft>
                    <a:spcPts val="600"/>
                  </a:spcAft>
                  <a:buSzPts val="1100"/>
                </a:pPr>
                <a:r>
                  <a:rPr lang="en-US" dirty="0" smtClean="0">
                    <a:sym typeface="Wingdings" panose="05000000000000000000" pitchFamily="2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>
                  <a:sym typeface="Wingdings" panose="05000000000000000000" pitchFamily="2" charset="2"/>
                </a:endParaRPr>
              </a:p>
              <a:p>
                <a:pPr marL="0" lvl="0" indent="0" algn="just" rtl="0">
                  <a:spcBef>
                    <a:spcPts val="0"/>
                  </a:spcBef>
                  <a:spcAft>
                    <a:spcPts val="600"/>
                  </a:spcAft>
                  <a:buClr>
                    <a:schemeClr val="dk1"/>
                  </a:buClr>
                  <a:buSzPts val="1100"/>
                  <a:buNone/>
                </a:pPr>
                <a:endParaRPr lang="en-US" sz="2000" dirty="0" smtClean="0">
                  <a:sym typeface="Wingdings" panose="05000000000000000000" pitchFamily="2" charset="2"/>
                </a:endParaRPr>
              </a:p>
              <a:p>
                <a:pPr marL="285750" lvl="0" indent="-285750" algn="just" rtl="0">
                  <a:spcBef>
                    <a:spcPts val="0"/>
                  </a:spcBef>
                  <a:spcAft>
                    <a:spcPts val="600"/>
                  </a:spcAft>
                  <a:buClr>
                    <a:schemeClr val="dk1"/>
                  </a:buClr>
                  <a:buSzPts val="1100"/>
                  <a:buFont typeface="Wingdings" panose="05000000000000000000" pitchFamily="2" charset="2"/>
                  <a:buChar char="q"/>
                </a:pPr>
                <a:endParaRPr lang="en-US" sz="2000" dirty="0" smtClean="0"/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Wingdings" panose="05000000000000000000" pitchFamily="2" charset="2"/>
                  <a:buChar char="q"/>
                </a:pPr>
                <a:endParaRPr lang="en-US" sz="20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None/>
                </a:pPr>
                <a:endParaRPr sz="2000" dirty="0"/>
              </a:p>
            </p:txBody>
          </p:sp>
        </mc:Choice>
        <mc:Fallback xmlns="">
          <p:sp>
            <p:nvSpPr>
              <p:cNvPr id="489" name="Google Shape;489;p6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13223" y="1405005"/>
                <a:ext cx="7717500" cy="3295800"/>
              </a:xfrm>
              <a:prstGeom prst="rect">
                <a:avLst/>
              </a:prstGeom>
              <a:blipFill rotWithShape="0">
                <a:blip r:embed="rId3"/>
                <a:stretch>
                  <a:fillRect r="-6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1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>
                    <a:lumMod val="75000"/>
                  </a:schemeClr>
                </a:solidFill>
              </a:rPr>
              <a:t>Weka Data Formates . . 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Loading data from local file system:</a:t>
            </a:r>
          </a:p>
          <a:p>
            <a:pPr marL="742950" lvl="1" indent="-285750">
              <a:buSzPts val="11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Default file format for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Weka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is ARFF (Attribute Relation File Format).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638489" y="2666359"/>
            <a:ext cx="3251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Weka</a:t>
            </a:r>
            <a:r>
              <a:rPr lang="en-US" sz="1600" dirty="0" smtClean="0"/>
              <a:t> is preloaded with some sample dataset files in its data folder.</a:t>
            </a:r>
            <a:endParaRPr lang="en-IN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4241188" y="1938082"/>
            <a:ext cx="3724093" cy="2733931"/>
            <a:chOff x="4241188" y="1938082"/>
            <a:chExt cx="3724093" cy="273393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1188" y="1938082"/>
              <a:ext cx="3724093" cy="2733931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4629150" y="2293144"/>
              <a:ext cx="564356" cy="6929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5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2" y="445025"/>
            <a:ext cx="75806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8.2: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Navie Bayes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40500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Click on Classify  and select Cross-validation with some number of folds under Test options group.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/>
              <a:t>Select Choose </a:t>
            </a:r>
            <a:r>
              <a:rPr lang="en-US" sz="1800" dirty="0" smtClean="0">
                <a:sym typeface="Wingdings" panose="05000000000000000000" pitchFamily="2" charset="2"/>
              </a:rPr>
              <a:t> classifiers  </a:t>
            </a:r>
            <a:r>
              <a:rPr lang="en-US" sz="1800" dirty="0" err="1" smtClean="0">
                <a:sym typeface="Wingdings" panose="05000000000000000000" pitchFamily="2" charset="2"/>
              </a:rPr>
              <a:t>bayes</a:t>
            </a:r>
            <a:r>
              <a:rPr lang="en-US" sz="1800" dirty="0" smtClean="0">
                <a:sym typeface="Wingdings" panose="05000000000000000000" pitchFamily="2" charset="2"/>
              </a:rPr>
              <a:t>  Naïve Bayes. 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+mj-lt"/>
              <a:buAutoNum type="arabicPeriod"/>
            </a:pPr>
            <a:r>
              <a:rPr lang="en-US" sz="1800" dirty="0" smtClean="0">
                <a:sym typeface="Wingdings" panose="05000000000000000000" pitchFamily="2" charset="2"/>
              </a:rPr>
              <a:t>Clock on Start.</a:t>
            </a:r>
          </a:p>
          <a:p>
            <a:pPr marL="457200" lvl="1" indent="0" algn="just">
              <a:spcAft>
                <a:spcPts val="600"/>
              </a:spcAft>
              <a:buSzPts val="1100"/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94" y="2893219"/>
            <a:ext cx="2402255" cy="21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017725"/>
            <a:ext cx="3152787" cy="2743200"/>
          </a:xfrm>
          <a:prstGeom prst="rect">
            <a:avLst/>
          </a:prstGeom>
        </p:spPr>
      </p:pic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8.2: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Build a classification model using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Nave Bayes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601946" y="1442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Observations: </a:t>
            </a:r>
            <a:endParaRPr lang="en-US" sz="400" dirty="0" smtClean="0"/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Total number of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Incorrectly classified instances: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Accuracy:</a:t>
            </a:r>
          </a:p>
          <a:p>
            <a:pPr marL="800100" lvl="1" indent="-34290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r>
              <a:rPr lang="en-US" sz="1600" dirty="0" smtClean="0"/>
              <a:t>Calculation of Accuracy from Confusion Matrix: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8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036842"/>
            <a:ext cx="7717500" cy="3688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Steps: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Create an ARFF file with unlabeled (with ? In the place of class label) instances.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On the “Classify” tab, select the “Supplied test set” option in the “Test options” pane</a:t>
            </a:r>
            <a:r>
              <a:rPr lang="en-US" sz="1600" dirty="0" smtClean="0"/>
              <a:t>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 smtClean="0"/>
              <a:t>Click </a:t>
            </a:r>
            <a:r>
              <a:rPr lang="en-US" sz="1600" dirty="0"/>
              <a:t>the “Set” button, click the “Open file” button on the options window and select the </a:t>
            </a:r>
            <a:r>
              <a:rPr lang="en-US" sz="1600" dirty="0" smtClean="0"/>
              <a:t>new dataset.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Click the “More options…” </a:t>
            </a:r>
            <a:r>
              <a:rPr lang="en-US" sz="1600" dirty="0" smtClean="0"/>
              <a:t>button and for </a:t>
            </a:r>
            <a:r>
              <a:rPr lang="en-US" sz="1600" dirty="0"/>
              <a:t>the “Output predictions” option click the “Choose” button and select “</a:t>
            </a:r>
            <a:r>
              <a:rPr lang="en-US" sz="1600" dirty="0" err="1"/>
              <a:t>PlainText</a:t>
            </a:r>
            <a:r>
              <a:rPr lang="en-US" sz="1600" dirty="0"/>
              <a:t>”.</a:t>
            </a:r>
            <a:r>
              <a:rPr lang="en-US" sz="1600" dirty="0" smtClean="0"/>
              <a:t> </a:t>
            </a:r>
          </a:p>
          <a:p>
            <a:pPr marL="857250" lvl="1" indent="-400050" algn="just">
              <a:spcAft>
                <a:spcPts val="600"/>
              </a:spcAft>
              <a:buSzPts val="1100"/>
              <a:buFont typeface="+mj-lt"/>
              <a:buAutoNum type="romanLcPeriod"/>
            </a:pPr>
            <a:r>
              <a:rPr lang="en-US" sz="1600" dirty="0"/>
              <a:t>Right click on the </a:t>
            </a:r>
            <a:r>
              <a:rPr lang="en-US" sz="1600" dirty="0" smtClean="0"/>
              <a:t>model </a:t>
            </a:r>
            <a:r>
              <a:rPr lang="en-US" sz="1600" dirty="0"/>
              <a:t>in the “Results list” </a:t>
            </a:r>
            <a:r>
              <a:rPr lang="en-US" sz="1600" dirty="0" smtClean="0"/>
              <a:t>pane and </a:t>
            </a:r>
            <a:r>
              <a:rPr lang="en-US" sz="1600" dirty="0"/>
              <a:t>Select “Re-evaluate model on current test set</a:t>
            </a:r>
            <a:r>
              <a:rPr lang="en-US" sz="1600" dirty="0" smtClean="0"/>
              <a:t>”.</a:t>
            </a:r>
          </a:p>
          <a:p>
            <a:pPr marL="742950" lvl="1" indent="-285750" algn="just">
              <a:spcAft>
                <a:spcPts val="600"/>
              </a:spcAft>
              <a:buSzPts val="1100"/>
              <a:buFont typeface="Wingdings" panose="05000000000000000000" pitchFamily="2" charset="2"/>
              <a:buChar char="§"/>
            </a:pPr>
            <a:endParaRPr lang="en-US" sz="1600" dirty="0">
              <a:sym typeface="Wingdings" panose="05000000000000000000" pitchFamily="2" charset="2"/>
            </a:endParaRPr>
          </a:p>
          <a:p>
            <a:pPr marL="0" lvl="0" indent="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1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8.3: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0000" y="1097235"/>
            <a:ext cx="4251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</a:rPr>
              <a:t>@relation contact-lenses1</a:t>
            </a:r>
          </a:p>
          <a:p>
            <a:endParaRPr lang="en-US" sz="1050" dirty="0">
              <a:latin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</a:rPr>
              <a:t>@attribute age {young, pre-</a:t>
            </a:r>
            <a:r>
              <a:rPr lang="en-US" sz="1050" dirty="0" err="1">
                <a:latin typeface="Courier New" panose="02070309020205020404" pitchFamily="49" charset="0"/>
              </a:rPr>
              <a:t>presbyopic</a:t>
            </a:r>
            <a:r>
              <a:rPr lang="en-US" sz="1050" dirty="0"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latin typeface="Courier New" panose="02070309020205020404" pitchFamily="49" charset="0"/>
              </a:rPr>
              <a:t>presbyopic</a:t>
            </a:r>
            <a:r>
              <a:rPr lang="en-US" sz="105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spectacle-</a:t>
            </a:r>
            <a:r>
              <a:rPr lang="en-US" sz="1050" dirty="0" err="1">
                <a:latin typeface="Courier New" panose="02070309020205020404" pitchFamily="49" charset="0"/>
              </a:rPr>
              <a:t>prescrip</a:t>
            </a:r>
            <a:r>
              <a:rPr lang="en-US" sz="1050" dirty="0">
                <a:latin typeface="Courier New" panose="02070309020205020404" pitchFamily="49" charset="0"/>
              </a:rPr>
              <a:t> {</a:t>
            </a:r>
            <a:r>
              <a:rPr lang="en-US" sz="1050" dirty="0" err="1">
                <a:latin typeface="Courier New" panose="02070309020205020404" pitchFamily="49" charset="0"/>
              </a:rPr>
              <a:t>myope</a:t>
            </a:r>
            <a:r>
              <a:rPr lang="en-US" sz="1050" dirty="0">
                <a:latin typeface="Courier New" panose="02070309020205020404" pitchFamily="49" charset="0"/>
              </a:rPr>
              <a:t>, </a:t>
            </a:r>
            <a:r>
              <a:rPr lang="en-US" sz="1050" dirty="0" err="1">
                <a:latin typeface="Courier New" panose="02070309020205020404" pitchFamily="49" charset="0"/>
              </a:rPr>
              <a:t>hypermetrope</a:t>
            </a:r>
            <a:r>
              <a:rPr lang="en-US" sz="1050" dirty="0">
                <a:latin typeface="Courier New" panose="02070309020205020404" pitchFamily="49" charset="0"/>
              </a:rPr>
              <a:t>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astigmatism {no, yes}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tear-prod-rate {reduced, normal}</a:t>
            </a:r>
          </a:p>
          <a:p>
            <a:r>
              <a:rPr lang="en-US" sz="1050" dirty="0">
                <a:latin typeface="Courier New" panose="02070309020205020404" pitchFamily="49" charset="0"/>
              </a:rPr>
              <a:t>@attribute contact-lenses {soft, hard, none}</a:t>
            </a:r>
          </a:p>
          <a:p>
            <a:endParaRPr lang="en-US" sz="1050" dirty="0">
              <a:latin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</a:rPr>
              <a:t>@data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young,hypermetrope,no,normal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presbyopic,hypermetrope,no,normal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  <a:p>
            <a:r>
              <a:rPr lang="en-US" sz="1050" dirty="0" err="1">
                <a:latin typeface="Courier New" panose="02070309020205020404" pitchFamily="49" charset="0"/>
              </a:rPr>
              <a:t>presbyopic,myope,no,normal</a:t>
            </a:r>
            <a:r>
              <a:rPr lang="en-US" sz="1050" dirty="0">
                <a:latin typeface="Courier New" panose="02070309020205020404" pitchFamily="49" charset="0"/>
              </a:rPr>
              <a:t>,?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52" y="1735730"/>
            <a:ext cx="3836891" cy="297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23" y="445025"/>
            <a:ext cx="74949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Task 8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.4: Make predictions on new data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8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3475" y="1154973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Observations:</a:t>
            </a:r>
            <a:endParaRPr lang="en-IN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221079" y="1549428"/>
          <a:ext cx="2987090" cy="3022600"/>
        </p:xfrm>
        <a:graphic>
          <a:graphicData uri="http://schemas.openxmlformats.org/drawingml/2006/table">
            <a:tbl>
              <a:tblPr firstRow="1" bandRow="1">
                <a:tableStyleId>{E3426B28-8646-44D9-9C52-A988CB586E4B}</a:tableStyleId>
              </a:tblPr>
              <a:tblGrid>
                <a:gridCol w="1493545"/>
                <a:gridCol w="1493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 class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20" y="1555619"/>
            <a:ext cx="4714122" cy="28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685800" y="2340353"/>
            <a:ext cx="4707025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 smtClean="0"/>
              <a:t>Clustering Iris Dataset using K-Means Algorithm</a:t>
            </a:r>
            <a:endParaRPr sz="3600" dirty="0"/>
          </a:p>
        </p:txBody>
      </p:sp>
      <p:pic>
        <p:nvPicPr>
          <p:cNvPr id="582" name="Google Shape;582;p7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75" y="1303050"/>
            <a:ext cx="2537400" cy="25374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2421732" y="1484693"/>
            <a:ext cx="297109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Experiment 9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5035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123944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Load </a:t>
            </a:r>
            <a:r>
              <a:rPr lang="en-US" dirty="0" err="1" smtClean="0"/>
              <a:t>weka’s</a:t>
            </a:r>
            <a:r>
              <a:rPr lang="en-US" dirty="0" smtClean="0"/>
              <a:t> </a:t>
            </a:r>
            <a:r>
              <a:rPr lang="en-US" dirty="0" err="1" smtClean="0"/>
              <a:t>iris.arff</a:t>
            </a:r>
            <a:r>
              <a:rPr lang="en-US" dirty="0" smtClean="0"/>
              <a:t> </a:t>
            </a:r>
            <a:r>
              <a:rPr lang="en-US" dirty="0"/>
              <a:t>dataset</a:t>
            </a:r>
          </a:p>
        </p:txBody>
      </p:sp>
      <p:sp>
        <p:nvSpPr>
          <p:cNvPr id="514" name="Google Shape;514;p62"/>
          <p:cNvSpPr txBox="1">
            <a:spLocks noGrp="1"/>
          </p:cNvSpPr>
          <p:nvPr>
            <p:ph type="title" idx="4"/>
          </p:nvPr>
        </p:nvSpPr>
        <p:spPr>
          <a:xfrm>
            <a:off x="6301263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516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1963655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8" name="Google Shape;518;p62"/>
          <p:cNvSpPr txBox="1">
            <a:spLocks noGrp="1"/>
          </p:cNvSpPr>
          <p:nvPr>
            <p:ph type="subTitle" idx="5"/>
          </p:nvPr>
        </p:nvSpPr>
        <p:spPr>
          <a:xfrm>
            <a:off x="5556222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 smtClean="0"/>
              <a:t>Visualize the clusters.</a:t>
            </a:r>
            <a:endParaRPr dirty="0"/>
          </a:p>
        </p:txBody>
      </p:sp>
      <p:sp>
        <p:nvSpPr>
          <p:cNvPr id="529" name="Google Shape;529;p62"/>
          <p:cNvSpPr txBox="1">
            <a:spLocks noGrp="1"/>
          </p:cNvSpPr>
          <p:nvPr>
            <p:ph type="title" idx="21"/>
          </p:nvPr>
        </p:nvSpPr>
        <p:spPr>
          <a:xfrm>
            <a:off x="2332400" y="1010383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smtClean="0"/>
              <a:t>Tasks</a:t>
            </a:r>
            <a:endParaRPr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Google Shape;512;p62"/>
          <p:cNvSpPr txBox="1">
            <a:spLocks noGrp="1"/>
          </p:cNvSpPr>
          <p:nvPr>
            <p:ph type="subTitle" idx="1"/>
          </p:nvPr>
        </p:nvSpPr>
        <p:spPr>
          <a:xfrm>
            <a:off x="3404976" y="2727680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Use simple K-means algorithm to the dataset.</a:t>
            </a:r>
            <a:endParaRPr dirty="0"/>
          </a:p>
        </p:txBody>
      </p:sp>
      <p:sp>
        <p:nvSpPr>
          <p:cNvPr id="11" name="Google Shape;516;p62"/>
          <p:cNvSpPr txBox="1">
            <a:spLocks noGrp="1"/>
          </p:cNvSpPr>
          <p:nvPr>
            <p:ph type="title" idx="2"/>
          </p:nvPr>
        </p:nvSpPr>
        <p:spPr>
          <a:xfrm>
            <a:off x="4132459" y="2100980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572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iris.arff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dataset and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remove target attribute.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/>
              <a:t>Load </a:t>
            </a:r>
            <a:r>
              <a:rPr lang="en-US" sz="2000" dirty="0" err="1" smtClean="0"/>
              <a:t>iris.arff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Weka’s</a:t>
            </a:r>
            <a:r>
              <a:rPr lang="en-US" sz="2000" dirty="0" smtClean="0"/>
              <a:t> data folder.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Select Choose  filter  unsupervised  attribute  Remove.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filter and enter target attribute index.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Apply.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sz="2000" dirty="0" smtClean="0">
                <a:sym typeface="Wingdings" panose="05000000000000000000" pitchFamily="2" charset="2"/>
              </a:rPr>
              <a:t>Click on Visualize to observe the number of clusters that dataset may have.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>
              <a:sym typeface="Wingdings" panose="05000000000000000000" pitchFamily="2" charset="2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51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1245535"/>
            <a:ext cx="3690297" cy="2743200"/>
          </a:xfrm>
          <a:prstGeom prst="rect">
            <a:avLst/>
          </a:prstGeom>
        </p:spPr>
      </p:pic>
      <p:sp>
        <p:nvSpPr>
          <p:cNvPr id="11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iris.arff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dataset and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remove target attribute.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93" y="1245535"/>
            <a:ext cx="28014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23" y="1154973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 9</a:t>
            </a:r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Google Shape;488;p60"/>
          <p:cNvSpPr txBox="1">
            <a:spLocks noGrp="1"/>
          </p:cNvSpPr>
          <p:nvPr>
            <p:ph type="title"/>
          </p:nvPr>
        </p:nvSpPr>
        <p:spPr>
          <a:xfrm>
            <a:off x="407194" y="445025"/>
            <a:ext cx="80235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Task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9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.1: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Load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iris.arff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dataset and </a:t>
            </a:r>
            <a:r>
              <a:rPr lang="en" sz="2400" dirty="0" smtClean="0">
                <a:solidFill>
                  <a:schemeClr val="bg1">
                    <a:lumMod val="75000"/>
                  </a:schemeClr>
                </a:solidFill>
              </a:rPr>
              <a:t>remove target attribute.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</a:br>
            <a:endParaRPr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1312069"/>
            <a:ext cx="3752417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51" y="1431273"/>
            <a:ext cx="326941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</TotalTime>
  <Words>4655</Words>
  <Application>Microsoft Office PowerPoint</Application>
  <PresentationFormat>On-screen Show (16:9)</PresentationFormat>
  <Paragraphs>1116</Paragraphs>
  <Slides>111</Slides>
  <Notes>111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2" baseType="lpstr">
      <vt:lpstr>Montserrat</vt:lpstr>
      <vt:lpstr>Courier New</vt:lpstr>
      <vt:lpstr>Lato</vt:lpstr>
      <vt:lpstr>Cambria Math</vt:lpstr>
      <vt:lpstr>Vidaloka</vt:lpstr>
      <vt:lpstr>Consolas</vt:lpstr>
      <vt:lpstr>Nunito</vt:lpstr>
      <vt:lpstr>Wingdings</vt:lpstr>
      <vt:lpstr>Merriweather Light</vt:lpstr>
      <vt:lpstr>Arial</vt:lpstr>
      <vt:lpstr>Minimalist Business Slides XL by Slidesgo</vt:lpstr>
      <vt:lpstr>Data Mining Lab</vt:lpstr>
      <vt:lpstr>Couse Outcomes</vt:lpstr>
      <vt:lpstr>Weka Introduction</vt:lpstr>
      <vt:lpstr>PowerPoint Presentation</vt:lpstr>
      <vt:lpstr>PowerPoint Presentation</vt:lpstr>
      <vt:lpstr>PowerPoint Presentation</vt:lpstr>
      <vt:lpstr>Weka Data Formates</vt:lpstr>
      <vt:lpstr>Weka Data Formates . . .</vt:lpstr>
      <vt:lpstr>Weka Data Formates . . .</vt:lpstr>
      <vt:lpstr>Weka Data Formates . . .</vt:lpstr>
      <vt:lpstr>Data Preprocessing - 1</vt:lpstr>
      <vt:lpstr>02</vt:lpstr>
      <vt:lpstr>Task 1.1: Loading labor.arff dataset</vt:lpstr>
      <vt:lpstr>Task 1.2: Handling Missing Values</vt:lpstr>
      <vt:lpstr>Task 1.2: Handling Missing Values</vt:lpstr>
      <vt:lpstr>Task 1.2: Handling Missing Values</vt:lpstr>
      <vt:lpstr>Task 1.2: Handling Missing Values</vt:lpstr>
      <vt:lpstr>Task 1.2: Handling Missing Values</vt:lpstr>
      <vt:lpstr>Task 1.2: Handling Missing Values</vt:lpstr>
      <vt:lpstr>Task 1.3: Normalization &amp; Stadardization</vt:lpstr>
      <vt:lpstr>Task 1.3: Normalization &amp; Stadardization</vt:lpstr>
      <vt:lpstr>ARFF File Creation &amp; Preprocessing </vt:lpstr>
      <vt:lpstr>02</vt:lpstr>
      <vt:lpstr>Task 2.1: Creation of student.arff  </vt:lpstr>
      <vt:lpstr>Task 2.1: Creation of student.arff…  </vt:lpstr>
      <vt:lpstr>Task 2.2: Handling missing values</vt:lpstr>
      <vt:lpstr>Task 2.3: Discretizing an attribute</vt:lpstr>
      <vt:lpstr>Task 2.3: Discretizing an attribute…</vt:lpstr>
      <vt:lpstr>Task 2.4: Normalization &amp; Standardization</vt:lpstr>
      <vt:lpstr>Task 2.4: Normalization &amp; Standardization…</vt:lpstr>
      <vt:lpstr>Association Rule Mining</vt:lpstr>
      <vt:lpstr>02</vt:lpstr>
      <vt:lpstr>Task 3.1: Load conntact-lenses.arff and explore it </vt:lpstr>
      <vt:lpstr>Task 3.2: Apply Apriori Algorithm with default Parameters.</vt:lpstr>
      <vt:lpstr>Task 3.2: Apply Apriori Algorithm with default Parameters.</vt:lpstr>
      <vt:lpstr>Task 3.2: Apply Apriori Algorithm with default Parameters.</vt:lpstr>
      <vt:lpstr>Task 3.2: Apply Apriori Algorithm with default Parameters.</vt:lpstr>
      <vt:lpstr>Task 3.2: Apply Apriori Algorithm with default Parameters.</vt:lpstr>
      <vt:lpstr>Task 3.2: Apply Apriori Algorithm with default Parameters.</vt:lpstr>
      <vt:lpstr>Task 3.2: Apply Apriori Algorithm with default Parameters.</vt:lpstr>
      <vt:lpstr>Task 3.3: Apply Apriori Algorithm with required Parameters.</vt:lpstr>
      <vt:lpstr>Task 3.3: Apply Apriori Algorithm with required Parameters.</vt:lpstr>
      <vt:lpstr>Association Rule Mining on Employee Data set</vt:lpstr>
      <vt:lpstr>02</vt:lpstr>
      <vt:lpstr>Task 4.1: Create employee.arff dataset and load it. </vt:lpstr>
      <vt:lpstr>Task 4.1: Create employee.arff dataset and load it… </vt:lpstr>
      <vt:lpstr>Task 4.2: Apply Apriori Algorithm with default Parameters.</vt:lpstr>
      <vt:lpstr>Task 4.2: Apply Apriori Algorithm with default Parameters.</vt:lpstr>
      <vt:lpstr>Task 4.2: Apply Apriori Algorithm with default Parameters…</vt:lpstr>
      <vt:lpstr>Task 4.3: Apply Apriori Algorithm with required Parameters.</vt:lpstr>
      <vt:lpstr>Classification Using J48 Algorithm With Percentage Split</vt:lpstr>
      <vt:lpstr>02</vt:lpstr>
      <vt:lpstr>Task 5.1: Load iris.arff dataset and explore it. </vt:lpstr>
      <vt:lpstr>Task 5.1: Load iris.arff dataset and explore it. </vt:lpstr>
      <vt:lpstr>Task 5.2: Build a classification model using J48. </vt:lpstr>
      <vt:lpstr>Task 5.2: Build a classification model using J48. </vt:lpstr>
      <vt:lpstr>Task 5.2: Build a classification model using J48. </vt:lpstr>
      <vt:lpstr>Task 5.2: Build a classification model using J48. </vt:lpstr>
      <vt:lpstr>Task 5.2: Build a classification model using J48. </vt:lpstr>
      <vt:lpstr>Task 5.3: Make predictions on new data. </vt:lpstr>
      <vt:lpstr>Task 5.3: Make predictions on new data. </vt:lpstr>
      <vt:lpstr>Task 5.3: Make predictions on new data. </vt:lpstr>
      <vt:lpstr>Classification Using J48 Algorithm With Cross-validation</vt:lpstr>
      <vt:lpstr>02</vt:lpstr>
      <vt:lpstr>Task 6.1: Create StudentResults.arff dataset and load it. </vt:lpstr>
      <vt:lpstr>Task 6.1: Create StudentResults.arff dataset and load it. </vt:lpstr>
      <vt:lpstr>Task 6.2: Build a classification model using J48. </vt:lpstr>
      <vt:lpstr>Task 6.2: Build a classification model using J48. </vt:lpstr>
      <vt:lpstr>Task 6.2: Build a classification model using J48. </vt:lpstr>
      <vt:lpstr>Task 6.2: Build a classification model using J48. </vt:lpstr>
      <vt:lpstr>Task 6.2: Build a classification model using J48. </vt:lpstr>
      <vt:lpstr>Task 6.2: Build a classification model using J48. </vt:lpstr>
      <vt:lpstr>Task 6.3: Make predictions on new data. </vt:lpstr>
      <vt:lpstr>Task 6.3: Make predictions on new data. </vt:lpstr>
      <vt:lpstr>Task 6.3: Make predictions on new data. </vt:lpstr>
      <vt:lpstr>Task 6.3: Make predictions on new data. </vt:lpstr>
      <vt:lpstr>Classification Using ID3 Algorithm With Cross-validation</vt:lpstr>
      <vt:lpstr>03</vt:lpstr>
      <vt:lpstr>Task 7.1: Install required package for ID3 </vt:lpstr>
      <vt:lpstr>Task 7.2: Load contact-lenses.arff dataset and explore it. </vt:lpstr>
      <vt:lpstr>Task 7.3: Build a classification model using ID3. </vt:lpstr>
      <vt:lpstr>Task 7.3: Build a classification model using ID3. </vt:lpstr>
      <vt:lpstr>Task 7.4: Make predictions on new data. </vt:lpstr>
      <vt:lpstr>Task 7.4: Make predictions on new data. </vt:lpstr>
      <vt:lpstr>Task 7.4: Make predictions on new data. </vt:lpstr>
      <vt:lpstr>Classification Using Naive Bayes Algorithm With Cross-validation</vt:lpstr>
      <vt:lpstr>03</vt:lpstr>
      <vt:lpstr>Task 8.1: Load contact-lenses.arff dataset and explore it. </vt:lpstr>
      <vt:lpstr>Task 8.2: Build a classification model using Navie Bayes. </vt:lpstr>
      <vt:lpstr>Task 8.2: Build a classification model using Navie Bayes. </vt:lpstr>
      <vt:lpstr>Task 8.2: Build a classification model using Nave Bayes. </vt:lpstr>
      <vt:lpstr>Task 8.3: Make predictions on new data. </vt:lpstr>
      <vt:lpstr>Task 8.3: Make predictions on new data. </vt:lpstr>
      <vt:lpstr>Task 8.4: Make predictions on new data. </vt:lpstr>
      <vt:lpstr>Clustering Iris Dataset using K-Means Algorithm</vt:lpstr>
      <vt:lpstr>03</vt:lpstr>
      <vt:lpstr>Task 9.1: Load iris.arff dataset and remove target attribute. </vt:lpstr>
      <vt:lpstr>Task 9.1: Load iris.arff dataset and remove target attribute. </vt:lpstr>
      <vt:lpstr>Task 9.1: Load iris.arff dataset and remove target attribute. </vt:lpstr>
      <vt:lpstr>Task 9.2: Cluster the dataset using k-means algorithm. </vt:lpstr>
      <vt:lpstr>Task 9.2: Cluster the dataset using k-means algorithm. </vt:lpstr>
      <vt:lpstr>Task 9.2: Cluster the dataset using k-means algorithm. </vt:lpstr>
      <vt:lpstr>Task 9.2: Cluster the dataset using k-means algorithm. </vt:lpstr>
      <vt:lpstr>Task 9.2: Cluster the dataset using k-means algorithm. </vt:lpstr>
      <vt:lpstr>Task 9.3: Visualizing the clusters. </vt:lpstr>
      <vt:lpstr>Task 9.3: Visualizing the clusters. </vt:lpstr>
      <vt:lpstr>Clustering an User’s Dataset using K-Means Algorithm</vt:lpstr>
      <vt:lpstr>03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cp:lastModifiedBy>admin</cp:lastModifiedBy>
  <cp:revision>379</cp:revision>
  <dcterms:modified xsi:type="dcterms:W3CDTF">2023-11-11T01:00:18Z</dcterms:modified>
</cp:coreProperties>
</file>